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4"/>
  </p:notesMasterIdLst>
  <p:sldIdLst>
    <p:sldId id="256" r:id="rId2"/>
    <p:sldId id="331" r:id="rId3"/>
    <p:sldId id="310" r:id="rId4"/>
    <p:sldId id="332" r:id="rId5"/>
    <p:sldId id="333" r:id="rId6"/>
    <p:sldId id="334" r:id="rId7"/>
    <p:sldId id="335" r:id="rId8"/>
    <p:sldId id="336" r:id="rId9"/>
    <p:sldId id="337" r:id="rId10"/>
    <p:sldId id="338" r:id="rId11"/>
    <p:sldId id="339" r:id="rId12"/>
    <p:sldId id="340" r:id="rId13"/>
    <p:sldId id="341" r:id="rId14"/>
    <p:sldId id="342" r:id="rId15"/>
    <p:sldId id="343" r:id="rId16"/>
    <p:sldId id="347" r:id="rId17"/>
    <p:sldId id="344" r:id="rId18"/>
    <p:sldId id="345" r:id="rId19"/>
    <p:sldId id="346" r:id="rId20"/>
    <p:sldId id="348" r:id="rId21"/>
    <p:sldId id="349" r:id="rId22"/>
    <p:sldId id="35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BBA6"/>
    <a:srgbClr val="E84A27"/>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4"/>
    <p:restoredTop sz="63800"/>
  </p:normalViewPr>
  <p:slideViewPr>
    <p:cSldViewPr snapToGrid="0" snapToObjects="1">
      <p:cViewPr varScale="1">
        <p:scale>
          <a:sx n="80" d="100"/>
          <a:sy n="80" d="100"/>
        </p:scale>
        <p:origin x="2128" y="184"/>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93E4-8779-5095-2A5F-546723DFB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9B920-37D8-23B1-E9EB-4D8F9BF4E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E1BD-40C2-848F-CD8C-75CF992CE1CA}"/>
              </a:ext>
            </a:extLst>
          </p:cNvPr>
          <p:cNvSpPr>
            <a:spLocks noGrp="1"/>
          </p:cNvSpPr>
          <p:nvPr>
            <p:ph type="body" idx="1"/>
          </p:nvPr>
        </p:nvSpPr>
        <p:spPr/>
        <p:txBody>
          <a:bodyPr/>
          <a:lstStyle/>
          <a:p>
            <a:r>
              <a:rPr lang="en-US" dirty="0"/>
              <a:t>Now let’s zoom in on the basal ganglia to see how dopamine signals get implemented.</a:t>
            </a:r>
          </a:p>
          <a:p>
            <a:endParaRPr lang="en-US" dirty="0"/>
          </a:p>
          <a:p>
            <a:r>
              <a:rPr lang="en-US" dirty="0"/>
              <a:t>The </a:t>
            </a:r>
            <a:r>
              <a:rPr lang="en-US" b="1" dirty="0"/>
              <a:t>striatum</a:t>
            </a:r>
            <a:r>
              <a:rPr lang="en-US" dirty="0"/>
              <a:t> is the main input hub.</a:t>
            </a:r>
          </a:p>
          <a:p>
            <a:r>
              <a:rPr lang="en-US" dirty="0"/>
              <a:t>It receives massive inputs from the cortex and from dopamine neurons in the midbrain.</a:t>
            </a:r>
            <a:br>
              <a:rPr lang="en-US" dirty="0"/>
            </a:br>
            <a:endParaRPr lang="en-US" dirty="0"/>
          </a:p>
          <a:p>
            <a:r>
              <a:rPr lang="en-US" dirty="0"/>
              <a:t>From the striatum, signals flow into the </a:t>
            </a:r>
            <a:r>
              <a:rPr lang="en-US" b="1" dirty="0"/>
              <a:t>output nuclei</a:t>
            </a:r>
            <a:r>
              <a:rPr lang="en-US" dirty="0"/>
              <a:t> — the globus pallidus and substantia nigra pars reticulata.</a:t>
            </a:r>
          </a:p>
          <a:p>
            <a:r>
              <a:rPr lang="en-US" dirty="0"/>
              <a:t>These nuclei project to the thalamus, which sends signals back up to the cortex.</a:t>
            </a:r>
          </a:p>
          <a:p>
            <a:endParaRPr lang="en-US" dirty="0"/>
          </a:p>
          <a:p>
            <a:r>
              <a:rPr lang="en-US" dirty="0"/>
              <a:t>This creates a tightly organized feedback loop:</a:t>
            </a:r>
          </a:p>
          <a:p>
            <a:r>
              <a:rPr lang="en-US" dirty="0"/>
              <a:t>cortex → striatum → pallidum/nigra → thalamus → back to cortex.</a:t>
            </a:r>
          </a:p>
          <a:p>
            <a:endParaRPr lang="en-US" dirty="0"/>
          </a:p>
          <a:p>
            <a:r>
              <a:rPr lang="en-US" dirty="0"/>
              <a:t>By default, the output nuclei are firing tonically, keeping motor commands suppressed.</a:t>
            </a:r>
          </a:p>
          <a:p>
            <a:r>
              <a:rPr lang="en-US" dirty="0"/>
              <a:t>But activity in the striatum, modulated by dopamine, can disinhibit selected pathways, allowing a chosen action to go forward.</a:t>
            </a:r>
          </a:p>
          <a:p>
            <a:endParaRPr lang="en-US" dirty="0"/>
          </a:p>
          <a:p>
            <a:r>
              <a:rPr lang="en-US" dirty="0"/>
              <a:t>So the basal ganglia don’t directly generate movement.</a:t>
            </a:r>
          </a:p>
          <a:p>
            <a:r>
              <a:rPr lang="en-US" dirty="0"/>
              <a:t>Instead, they serve as a </a:t>
            </a:r>
            <a:r>
              <a:rPr lang="en-US" b="1" dirty="0"/>
              <a:t>selection and gating system</a:t>
            </a:r>
            <a:r>
              <a:rPr lang="en-US" dirty="0"/>
              <a:t>, deciding which actions get released at any given time.</a:t>
            </a:r>
          </a:p>
          <a:p>
            <a:endParaRPr lang="en-US" dirty="0"/>
          </a:p>
          <a:p>
            <a:r>
              <a:rPr lang="en-US" dirty="0"/>
              <a:t>This is the circuit where dopamine prediction errors do their work, </a:t>
            </a:r>
          </a:p>
          <a:p>
            <a:r>
              <a:rPr lang="en-US" dirty="0"/>
              <a:t>	strengthening or weakening the pathways that led to better or worse outcomes.</a:t>
            </a:r>
          </a:p>
        </p:txBody>
      </p:sp>
      <p:sp>
        <p:nvSpPr>
          <p:cNvPr id="4" name="Slide Number Placeholder 3">
            <a:extLst>
              <a:ext uri="{FF2B5EF4-FFF2-40B4-BE49-F238E27FC236}">
                <a16:creationId xmlns:a16="http://schemas.microsoft.com/office/drawing/2014/main" id="{11910549-318A-1150-B347-37DD03DE2897}"/>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180407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72223-75DF-D13E-068E-C407BF195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39D7E-5593-96F4-14CE-9826647A64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DDC7CC-060B-D3EA-07B7-5B617D2658C0}"/>
              </a:ext>
            </a:extLst>
          </p:cNvPr>
          <p:cNvSpPr>
            <a:spLocks noGrp="1"/>
          </p:cNvSpPr>
          <p:nvPr>
            <p:ph type="body" idx="1"/>
          </p:nvPr>
        </p:nvSpPr>
        <p:spPr/>
        <p:txBody>
          <a:bodyPr/>
          <a:lstStyle/>
          <a:p>
            <a:r>
              <a:rPr lang="en-US" dirty="0"/>
              <a:t>The actor–critic model we discussed last time has a striking parallel in the anatomy of the basal ganglia.</a:t>
            </a:r>
          </a:p>
          <a:p>
            <a:endParaRPr lang="en-US" dirty="0"/>
          </a:p>
          <a:p>
            <a:r>
              <a:rPr lang="en-US" dirty="0"/>
              <a:t>The </a:t>
            </a:r>
            <a:r>
              <a:rPr lang="en-US" b="1" dirty="0"/>
              <a:t>ventral striatum</a:t>
            </a:r>
            <a:r>
              <a:rPr lang="en-US" dirty="0"/>
              <a:t>, which includes the nucleus </a:t>
            </a:r>
            <a:r>
              <a:rPr lang="en-US" dirty="0" err="1"/>
              <a:t>accumbens</a:t>
            </a:r>
            <a:r>
              <a:rPr lang="en-US" dirty="0"/>
              <a:t>, is especially tied to predicting the value of states.</a:t>
            </a:r>
          </a:p>
          <a:p>
            <a:r>
              <a:rPr lang="en-US" dirty="0"/>
              <a:t>It integrates cues and contexts to estimate how good the current situation is.</a:t>
            </a:r>
          </a:p>
          <a:p>
            <a:r>
              <a:rPr lang="en-US" dirty="0"/>
              <a:t>This makes it a natural fit for the role of the </a:t>
            </a:r>
            <a:r>
              <a:rPr lang="en-US" b="1" dirty="0"/>
              <a:t>critic</a:t>
            </a:r>
            <a:r>
              <a:rPr lang="en-US" dirty="0"/>
              <a:t>.</a:t>
            </a:r>
          </a:p>
          <a:p>
            <a:endParaRPr lang="en-US" dirty="0"/>
          </a:p>
          <a:p>
            <a:r>
              <a:rPr lang="en-US" dirty="0"/>
              <a:t>The </a:t>
            </a:r>
            <a:r>
              <a:rPr lang="en-US" b="1" dirty="0"/>
              <a:t>dorsal striatum</a:t>
            </a:r>
            <a:r>
              <a:rPr lang="en-US" dirty="0"/>
              <a:t> is more closely linked to motor and action systems.</a:t>
            </a:r>
          </a:p>
          <a:p>
            <a:r>
              <a:rPr lang="en-US" dirty="0"/>
              <a:t>It helps decide which action to perform and how strongly to bias toward it.</a:t>
            </a:r>
          </a:p>
          <a:p>
            <a:r>
              <a:rPr lang="en-US" dirty="0"/>
              <a:t>This makes it a natural fit for the </a:t>
            </a:r>
            <a:r>
              <a:rPr lang="en-US" b="1" dirty="0"/>
              <a:t>actor</a:t>
            </a:r>
            <a:r>
              <a:rPr lang="en-US" dirty="0"/>
              <a:t>.</a:t>
            </a:r>
          </a:p>
          <a:p>
            <a:endParaRPr lang="en-US" dirty="0"/>
          </a:p>
          <a:p>
            <a:r>
              <a:rPr lang="en-US" dirty="0"/>
              <a:t>Dopamine neurons in the midbrain broadcast prediction error signals to both ventral and dorsal striatum.</a:t>
            </a:r>
          </a:p>
          <a:p>
            <a:r>
              <a:rPr lang="en-US" dirty="0"/>
              <a:t>That means the same temporal difference error can update the critic’s value predictions and the actor’s action tendencies at the same time.</a:t>
            </a:r>
            <a:br>
              <a:rPr lang="en-US" dirty="0"/>
            </a:br>
            <a:endParaRPr lang="en-US" dirty="0"/>
          </a:p>
          <a:p>
            <a:r>
              <a:rPr lang="en-US" dirty="0"/>
              <a:t>So in the brain, the actor–critic model isn’t just an abstraction.</a:t>
            </a:r>
          </a:p>
          <a:p>
            <a:r>
              <a:rPr lang="en-US" dirty="0"/>
              <a:t>It maps neatly onto actual structures, with the ventral striatum serving as critic, </a:t>
            </a:r>
          </a:p>
          <a:p>
            <a:r>
              <a:rPr lang="en-US" dirty="0"/>
              <a:t>	the dorsal striatum as actor, and dopamine as the teaching signal linking them together.</a:t>
            </a:r>
          </a:p>
        </p:txBody>
      </p:sp>
      <p:sp>
        <p:nvSpPr>
          <p:cNvPr id="4" name="Slide Number Placeholder 3">
            <a:extLst>
              <a:ext uri="{FF2B5EF4-FFF2-40B4-BE49-F238E27FC236}">
                <a16:creationId xmlns:a16="http://schemas.microsoft.com/office/drawing/2014/main" id="{D38D50F0-B2A2-802A-15C0-3C215293982E}"/>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2457461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F832-8F9E-8418-ABCE-D2CE1D860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1CCA8-F4CF-4F6A-90AB-5FE0F4290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764A0-7BA4-8899-B344-A4BC1E570F54}"/>
              </a:ext>
            </a:extLst>
          </p:cNvPr>
          <p:cNvSpPr>
            <a:spLocks noGrp="1"/>
          </p:cNvSpPr>
          <p:nvPr>
            <p:ph type="body" idx="1"/>
          </p:nvPr>
        </p:nvSpPr>
        <p:spPr/>
        <p:txBody>
          <a:bodyPr/>
          <a:lstStyle/>
          <a:p>
            <a:r>
              <a:rPr lang="en-US" dirty="0"/>
              <a:t>Within the basal ganglia, dopamine acts on two major pathways through the striatum.</a:t>
            </a:r>
          </a:p>
          <a:p>
            <a:r>
              <a:rPr lang="en-US" dirty="0"/>
              <a:t>These are called the </a:t>
            </a:r>
            <a:r>
              <a:rPr lang="en-US" b="1" dirty="0"/>
              <a:t>direct</a:t>
            </a:r>
            <a:r>
              <a:rPr lang="en-US" dirty="0"/>
              <a:t> and </a:t>
            </a:r>
            <a:r>
              <a:rPr lang="en-US" b="1" dirty="0"/>
              <a:t>indirect</a:t>
            </a:r>
            <a:r>
              <a:rPr lang="en-US" dirty="0"/>
              <a:t> pathways, and they have opposite effects on action.</a:t>
            </a:r>
          </a:p>
          <a:p>
            <a:endParaRPr lang="en-US" dirty="0"/>
          </a:p>
          <a:p>
            <a:r>
              <a:rPr lang="en-US" dirty="0"/>
              <a:t>The </a:t>
            </a:r>
            <a:r>
              <a:rPr lang="en-US" b="1" dirty="0"/>
              <a:t>direct pathway</a:t>
            </a:r>
            <a:r>
              <a:rPr lang="en-US" dirty="0"/>
              <a:t>, sometimes called the “Go” pathway, is dominated by neurons with D1 dopamine receptors.</a:t>
            </a:r>
          </a:p>
          <a:p>
            <a:r>
              <a:rPr lang="en-US" dirty="0"/>
              <a:t>When dopamine binds to D1 receptors, it makes these neurons more active.</a:t>
            </a:r>
          </a:p>
          <a:p>
            <a:r>
              <a:rPr lang="en-US" dirty="0"/>
              <a:t>The result is to release the brake on an action, making it more likely to be performed.</a:t>
            </a:r>
          </a:p>
          <a:p>
            <a:endParaRPr lang="en-US" dirty="0"/>
          </a:p>
          <a:p>
            <a:r>
              <a:rPr lang="en-US" dirty="0"/>
              <a:t>The </a:t>
            </a:r>
            <a:r>
              <a:rPr lang="en-US" b="1" dirty="0"/>
              <a:t>indirect pathway</a:t>
            </a:r>
            <a:r>
              <a:rPr lang="en-US" dirty="0"/>
              <a:t>, sometimes called the “No-Go” pathway, is dominated by neurons with D2 receptors.</a:t>
            </a:r>
          </a:p>
          <a:p>
            <a:r>
              <a:rPr lang="en-US" dirty="0"/>
              <a:t>When dopamine binds here, it tends to reduce their activity.</a:t>
            </a:r>
          </a:p>
          <a:p>
            <a:r>
              <a:rPr lang="en-US" dirty="0"/>
              <a:t>That weakens the suppression signal, again making actions more likely.</a:t>
            </a:r>
          </a:p>
          <a:p>
            <a:r>
              <a:rPr lang="en-US" dirty="0"/>
              <a:t>If dopamine dips, the opposite happens: D2 neurons become more effective, strengthening suppression of actions.</a:t>
            </a:r>
          </a:p>
          <a:p>
            <a:endParaRPr lang="en-US" dirty="0"/>
          </a:p>
          <a:p>
            <a:r>
              <a:rPr lang="en-US" dirty="0"/>
              <a:t>So in simple terms, dopamine bursts tip the balance toward Go, promoting action.</a:t>
            </a:r>
          </a:p>
          <a:p>
            <a:r>
              <a:rPr lang="en-US" dirty="0"/>
              <a:t>Dopamine dips tip the balance toward No-Go, suppressing action.</a:t>
            </a:r>
          </a:p>
          <a:p>
            <a:endParaRPr lang="en-US" dirty="0"/>
          </a:p>
          <a:p>
            <a:r>
              <a:rPr lang="en-US" dirty="0"/>
              <a:t>This push–pull mechanism lets dopamine act as a flexible teaching signal.</a:t>
            </a:r>
          </a:p>
          <a:p>
            <a:r>
              <a:rPr lang="en-US" dirty="0"/>
              <a:t>Bursts reinforce actions that led to better outcomes.</a:t>
            </a:r>
          </a:p>
          <a:p>
            <a:r>
              <a:rPr lang="en-US" dirty="0"/>
              <a:t>Dips strengthen suppression of actions that led to worse outcomes.</a:t>
            </a:r>
          </a:p>
        </p:txBody>
      </p:sp>
      <p:sp>
        <p:nvSpPr>
          <p:cNvPr id="4" name="Slide Number Placeholder 3">
            <a:extLst>
              <a:ext uri="{FF2B5EF4-FFF2-40B4-BE49-F238E27FC236}">
                <a16:creationId xmlns:a16="http://schemas.microsoft.com/office/drawing/2014/main" id="{6643FF16-C7B4-5FAB-EFAF-05B3BD61392D}"/>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220373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D5801-453B-96EA-09E4-1697F1419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E5A2B-D22B-693D-AE2A-195BF2276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0B0DC-9E0B-1F76-164E-5BD454D1A0E2}"/>
              </a:ext>
            </a:extLst>
          </p:cNvPr>
          <p:cNvSpPr>
            <a:spLocks noGrp="1"/>
          </p:cNvSpPr>
          <p:nvPr>
            <p:ph type="body" idx="1"/>
          </p:nvPr>
        </p:nvSpPr>
        <p:spPr/>
        <p:txBody>
          <a:bodyPr/>
          <a:lstStyle/>
          <a:p>
            <a:r>
              <a:rPr lang="en-US" dirty="0"/>
              <a:t>Now let’s put the pieces together and see how this works as a learning system.</a:t>
            </a:r>
            <a:br>
              <a:rPr lang="en-US" dirty="0"/>
            </a:br>
            <a:endParaRPr lang="en-US" dirty="0"/>
          </a:p>
          <a:p>
            <a:r>
              <a:rPr lang="en-US" dirty="0"/>
              <a:t>When an action leads to a better-than-expected outcome, dopamine neurons fire a burst.</a:t>
            </a:r>
          </a:p>
          <a:p>
            <a:r>
              <a:rPr lang="en-US" dirty="0"/>
              <a:t>That burst increases activity in the D1 “Go” pathway, and it strengthens the synapses on those neurons.</a:t>
            </a:r>
          </a:p>
          <a:p>
            <a:r>
              <a:rPr lang="en-US" dirty="0"/>
              <a:t>The result is that the action just taken is more likely to be chosen again in the future.</a:t>
            </a:r>
          </a:p>
          <a:p>
            <a:endParaRPr lang="en-US" dirty="0"/>
          </a:p>
          <a:p>
            <a:r>
              <a:rPr lang="en-US" dirty="0"/>
              <a:t>When an action leads to a worse-than-expected outcome, dopamine neurons dip below baseline.</a:t>
            </a:r>
          </a:p>
          <a:p>
            <a:r>
              <a:rPr lang="en-US" dirty="0"/>
              <a:t>This dip has the opposite effect: it favors the D2 “No-Go” pathway.</a:t>
            </a:r>
          </a:p>
          <a:p>
            <a:r>
              <a:rPr lang="en-US" dirty="0"/>
              <a:t>Synapses onto D2 neurons are strengthened, making the system more likely to suppress that action in the future.</a:t>
            </a:r>
          </a:p>
          <a:p>
            <a:endParaRPr lang="en-US" dirty="0"/>
          </a:p>
          <a:p>
            <a:r>
              <a:rPr lang="en-US" dirty="0"/>
              <a:t>So at the level of single synapses, dopamine bursts and dips act as teaching signals.</a:t>
            </a:r>
          </a:p>
          <a:p>
            <a:r>
              <a:rPr lang="en-US" dirty="0"/>
              <a:t>They tell the basal ganglia circuits which actions to reinforce and which to discourage.</a:t>
            </a:r>
          </a:p>
          <a:p>
            <a:endParaRPr lang="en-US" dirty="0"/>
          </a:p>
          <a:p>
            <a:r>
              <a:rPr lang="en-US" dirty="0"/>
              <a:t>This mechanism provides a concrete way for the brain </a:t>
            </a:r>
          </a:p>
          <a:p>
            <a:r>
              <a:rPr lang="en-US" dirty="0"/>
              <a:t>	to implement trial-and-error learning, directly at the level of striatal synapses.</a:t>
            </a:r>
          </a:p>
        </p:txBody>
      </p:sp>
      <p:sp>
        <p:nvSpPr>
          <p:cNvPr id="4" name="Slide Number Placeholder 3">
            <a:extLst>
              <a:ext uri="{FF2B5EF4-FFF2-40B4-BE49-F238E27FC236}">
                <a16:creationId xmlns:a16="http://schemas.microsoft.com/office/drawing/2014/main" id="{EA13407E-743A-66E8-F465-1CCDC31D9A6D}"/>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82594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ED92E-9376-E074-D182-F54F6D0AC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8B3F-3C10-8E63-46AA-F6D9D398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E3D94-DE1F-9D5E-B970-A8E5DE9FEE14}"/>
              </a:ext>
            </a:extLst>
          </p:cNvPr>
          <p:cNvSpPr>
            <a:spLocks noGrp="1"/>
          </p:cNvSpPr>
          <p:nvPr>
            <p:ph type="body" idx="1"/>
          </p:nvPr>
        </p:nvSpPr>
        <p:spPr/>
        <p:txBody>
          <a:bodyPr/>
          <a:lstStyle/>
          <a:p>
            <a:r>
              <a:rPr lang="en-US" dirty="0"/>
              <a:t>Let’s return to our checkers example and see how it might look in the brain.</a:t>
            </a:r>
          </a:p>
          <a:p>
            <a:endParaRPr lang="en-US" dirty="0"/>
          </a:p>
          <a:p>
            <a:r>
              <a:rPr lang="en-US" dirty="0"/>
              <a:t>The </a:t>
            </a:r>
            <a:r>
              <a:rPr lang="en-US" b="1" dirty="0"/>
              <a:t>ventral striatum</a:t>
            </a:r>
            <a:r>
              <a:rPr lang="en-US" dirty="0"/>
              <a:t>, which integrates cues and contexts, plays the role of the critic.</a:t>
            </a:r>
          </a:p>
          <a:p>
            <a:r>
              <a:rPr lang="en-US" dirty="0"/>
              <a:t>It learns to predict the value of board positions — how promising they are for eventual victory.</a:t>
            </a:r>
          </a:p>
          <a:p>
            <a:endParaRPr lang="en-US" dirty="0"/>
          </a:p>
          <a:p>
            <a:r>
              <a:rPr lang="en-US" dirty="0"/>
              <a:t>The </a:t>
            </a:r>
            <a:r>
              <a:rPr lang="en-US" b="1" dirty="0"/>
              <a:t>dorsal striatum</a:t>
            </a:r>
            <a:r>
              <a:rPr lang="en-US" dirty="0"/>
              <a:t> plays the role of the actor.</a:t>
            </a:r>
          </a:p>
          <a:p>
            <a:r>
              <a:rPr lang="en-US" dirty="0"/>
              <a:t>It biases the choice of moves based on those evaluations.</a:t>
            </a:r>
          </a:p>
          <a:p>
            <a:r>
              <a:rPr lang="en-US" dirty="0"/>
              <a:t>Different patterns of cortical input into the dorsal striatum compete to release particular actions through the basal ganglia gate.</a:t>
            </a:r>
          </a:p>
          <a:p>
            <a:endParaRPr lang="en-US" dirty="0"/>
          </a:p>
          <a:p>
            <a:r>
              <a:rPr lang="en-US" dirty="0"/>
              <a:t>Now add dopamine into this loop.</a:t>
            </a:r>
          </a:p>
          <a:p>
            <a:r>
              <a:rPr lang="en-US" dirty="0"/>
              <a:t>When a move leads to a better-than-expected position, dopamine neurons fire a burst.</a:t>
            </a:r>
          </a:p>
          <a:p>
            <a:r>
              <a:rPr lang="en-US" dirty="0"/>
              <a:t>That burst strengthens synapses on D1 “Go” neurons for the action just taken, making it more likely to be chosen again.</a:t>
            </a:r>
          </a:p>
          <a:p>
            <a:r>
              <a:rPr lang="en-US" dirty="0"/>
              <a:t>When a move leads to a worse-than-expected outcome, dopamine neurons dip.</a:t>
            </a:r>
          </a:p>
          <a:p>
            <a:r>
              <a:rPr lang="en-US" dirty="0"/>
              <a:t>That strengthens D2 “No-Go” neurons, discouraging that action in the future.</a:t>
            </a:r>
          </a:p>
          <a:p>
            <a:endParaRPr lang="en-US" dirty="0"/>
          </a:p>
          <a:p>
            <a:r>
              <a:rPr lang="en-US" dirty="0"/>
              <a:t>So in practice, each move in checkers is being updated trial by trial at the synaptic level.</a:t>
            </a:r>
          </a:p>
          <a:p>
            <a:r>
              <a:rPr lang="en-US" dirty="0"/>
              <a:t>The critic updates its predictions of board states, the actor updates its tendencies to choose actions, and dopamine provides the teaching signal that links them.</a:t>
            </a:r>
          </a:p>
          <a:p>
            <a:endParaRPr lang="en-US" dirty="0"/>
          </a:p>
          <a:p>
            <a:r>
              <a:rPr lang="en-US" dirty="0"/>
              <a:t>This is how the abstract actor–critic model can be mapped directly onto real brain circuits.</a:t>
            </a:r>
          </a:p>
        </p:txBody>
      </p:sp>
      <p:sp>
        <p:nvSpPr>
          <p:cNvPr id="4" name="Slide Number Placeholder 3">
            <a:extLst>
              <a:ext uri="{FF2B5EF4-FFF2-40B4-BE49-F238E27FC236}">
                <a16:creationId xmlns:a16="http://schemas.microsoft.com/office/drawing/2014/main" id="{9E06CEE0-32F1-05B0-F879-C118CC87E326}"/>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420920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6860B-69D0-F172-518F-753842107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6E65D-9AC7-3E20-E278-F5A13EC8E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B4445-1F65-493D-D7D7-96FCF45776F5}"/>
              </a:ext>
            </a:extLst>
          </p:cNvPr>
          <p:cNvSpPr>
            <a:spLocks noGrp="1"/>
          </p:cNvSpPr>
          <p:nvPr>
            <p:ph type="body" idx="1"/>
          </p:nvPr>
        </p:nvSpPr>
        <p:spPr/>
        <p:txBody>
          <a:bodyPr/>
          <a:lstStyle/>
          <a:p>
            <a:r>
              <a:rPr lang="en-US" dirty="0"/>
              <a:t>t’s tempting to think of dopamine as a “pleasure chemical,” because its bursts often line up with rewarding events.</a:t>
            </a:r>
          </a:p>
          <a:p>
            <a:r>
              <a:rPr lang="en-US" dirty="0"/>
              <a:t>But the story is more complicated than that.</a:t>
            </a:r>
          </a:p>
          <a:p>
            <a:endParaRPr lang="en-US" dirty="0"/>
          </a:p>
          <a:p>
            <a:r>
              <a:rPr lang="en-US" dirty="0"/>
              <a:t>Dopamine neurons also respond to </a:t>
            </a:r>
            <a:r>
              <a:rPr lang="en-US" b="1" dirty="0"/>
              <a:t>novelty</a:t>
            </a:r>
            <a:r>
              <a:rPr lang="en-US" dirty="0"/>
              <a:t>.</a:t>
            </a:r>
          </a:p>
          <a:p>
            <a:r>
              <a:rPr lang="en-US" dirty="0"/>
              <a:t>An unexpected sound or visual stimulus can trigger a burst, even if it’s not rewarding.</a:t>
            </a:r>
          </a:p>
          <a:p>
            <a:endParaRPr lang="en-US" dirty="0"/>
          </a:p>
          <a:p>
            <a:r>
              <a:rPr lang="en-US" dirty="0"/>
              <a:t>They respond to </a:t>
            </a:r>
            <a:r>
              <a:rPr lang="en-US" b="1" dirty="0"/>
              <a:t>salience</a:t>
            </a:r>
            <a:r>
              <a:rPr lang="en-US" dirty="0"/>
              <a:t> — things that stand out as important or surprising, whether good or bad.</a:t>
            </a:r>
            <a:br>
              <a:rPr lang="en-US" dirty="0"/>
            </a:br>
            <a:endParaRPr lang="en-US" dirty="0"/>
          </a:p>
          <a:p>
            <a:r>
              <a:rPr lang="en-US" dirty="0"/>
              <a:t>And they respond to </a:t>
            </a:r>
            <a:r>
              <a:rPr lang="en-US" b="1" dirty="0"/>
              <a:t>uncertainty</a:t>
            </a:r>
            <a:r>
              <a:rPr lang="en-US" dirty="0"/>
              <a:t>.</a:t>
            </a:r>
          </a:p>
          <a:p>
            <a:r>
              <a:rPr lang="en-US" dirty="0"/>
              <a:t>When the probability of reward is around 50%, dopamine neurons fire at an elevated, sustained rate throughout the waiting period.</a:t>
            </a:r>
          </a:p>
          <a:p>
            <a:r>
              <a:rPr lang="en-US" dirty="0"/>
              <a:t>That seems to reflect not pleasure, but the information value of an uncertain outcome.</a:t>
            </a:r>
          </a:p>
          <a:p>
            <a:endParaRPr lang="en-US" dirty="0"/>
          </a:p>
          <a:p>
            <a:r>
              <a:rPr lang="en-US" dirty="0"/>
              <a:t>So dopamine is not simply a “reward” or “pleasure” signal.</a:t>
            </a:r>
          </a:p>
          <a:p>
            <a:r>
              <a:rPr lang="en-US" dirty="0"/>
              <a:t>It is better understood as a </a:t>
            </a:r>
            <a:r>
              <a:rPr lang="en-US" b="1" dirty="0"/>
              <a:t>general teaching signal</a:t>
            </a:r>
            <a:r>
              <a:rPr lang="en-US" dirty="0"/>
              <a:t>, reporting when the world turns out differently than predicted — sometimes better, sometimes worse, sometimes simply unexpected.</a:t>
            </a:r>
          </a:p>
          <a:p>
            <a:endParaRPr lang="en-US" dirty="0"/>
          </a:p>
          <a:p>
            <a:r>
              <a:rPr lang="en-US" dirty="0"/>
              <a:t>This makes dopamine perfectly suited to drive reinforcement learning across many different contexts, not just in response to food or juice.</a:t>
            </a:r>
          </a:p>
        </p:txBody>
      </p:sp>
      <p:sp>
        <p:nvSpPr>
          <p:cNvPr id="4" name="Slide Number Placeholder 3">
            <a:extLst>
              <a:ext uri="{FF2B5EF4-FFF2-40B4-BE49-F238E27FC236}">
                <a16:creationId xmlns:a16="http://schemas.microsoft.com/office/drawing/2014/main" id="{89C48E71-EBA0-90FE-F60E-45CEFF2DA3DA}"/>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503387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CBA2-33EA-AFEA-79CC-A5D569D93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1B98E-CE20-4386-7520-4B3710232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D1418-80ED-64DC-9FA5-2DCE36F9706E}"/>
              </a:ext>
            </a:extLst>
          </p:cNvPr>
          <p:cNvSpPr>
            <a:spLocks noGrp="1"/>
          </p:cNvSpPr>
          <p:nvPr>
            <p:ph type="body" idx="1"/>
          </p:nvPr>
        </p:nvSpPr>
        <p:spPr/>
        <p:txBody>
          <a:bodyPr/>
          <a:lstStyle/>
          <a:p>
            <a:r>
              <a:rPr lang="en-US" dirty="0"/>
              <a:t>So far we’ve focused almost entirely on dopamine, </a:t>
            </a:r>
          </a:p>
          <a:p>
            <a:r>
              <a:rPr lang="en-US" dirty="0"/>
              <a:t>	but it’s not the only neuromodulator involved in reinforcement learning and decision-making.</a:t>
            </a:r>
          </a:p>
          <a:p>
            <a:r>
              <a:rPr lang="en-US" dirty="0"/>
              <a:t>Two others play important complementary roles: serotonin and norepinephrine.</a:t>
            </a:r>
          </a:p>
          <a:p>
            <a:endParaRPr lang="en-US" dirty="0"/>
          </a:p>
          <a:p>
            <a:r>
              <a:rPr lang="en-US" b="1" dirty="0"/>
              <a:t>Serotonin</a:t>
            </a:r>
            <a:r>
              <a:rPr lang="en-US" dirty="0"/>
              <a:t> is often associated with behavioral inhibition, patience, and avoidance.</a:t>
            </a:r>
          </a:p>
          <a:p>
            <a:r>
              <a:rPr lang="en-US" dirty="0"/>
              <a:t>It seems to play a role in learning about punishments or negative outcomes, </a:t>
            </a:r>
          </a:p>
          <a:p>
            <a:r>
              <a:rPr lang="en-US" dirty="0"/>
              <a:t>	and in regulating how strongly immediate versus delayed rewards are valued.</a:t>
            </a:r>
          </a:p>
          <a:p>
            <a:r>
              <a:rPr lang="en-US" dirty="0"/>
              <a:t>High serotonin makes animals more likely to wait for larger, delayed rewards, and less likely to act impulsively.</a:t>
            </a:r>
          </a:p>
          <a:p>
            <a:r>
              <a:rPr lang="en-US" dirty="0"/>
              <a:t>This complements dopamine, which pushes toward approach and immediate pursuit.</a:t>
            </a:r>
          </a:p>
          <a:p>
            <a:endParaRPr lang="en-US" dirty="0"/>
          </a:p>
          <a:p>
            <a:r>
              <a:rPr lang="en-US" b="1" dirty="0"/>
              <a:t>Norepinephrine</a:t>
            </a:r>
            <a:r>
              <a:rPr lang="en-US" dirty="0"/>
              <a:t> is closely tied to arousal, attention, and responding to unexpected events.</a:t>
            </a:r>
          </a:p>
          <a:p>
            <a:r>
              <a:rPr lang="en-US" dirty="0"/>
              <a:t>It is released strongly during surprise, novelty, or uncertainty.</a:t>
            </a:r>
          </a:p>
          <a:p>
            <a:r>
              <a:rPr lang="en-US" dirty="0"/>
              <a:t>You can think of it as a signal that helps the brain “pay attention” when something unexpected happens, </a:t>
            </a:r>
          </a:p>
          <a:p>
            <a:r>
              <a:rPr lang="en-US" dirty="0"/>
              <a:t>	preparing circuits to update or reset.</a:t>
            </a:r>
            <a:br>
              <a:rPr lang="en-US" dirty="0"/>
            </a:br>
            <a:endParaRPr lang="en-US" dirty="0"/>
          </a:p>
          <a:p>
            <a:r>
              <a:rPr lang="en-US" dirty="0"/>
              <a:t>Together with dopamine, these neuromodulators form a balanced system.</a:t>
            </a:r>
          </a:p>
          <a:p>
            <a:r>
              <a:rPr lang="en-US" dirty="0"/>
              <a:t>Dopamine pushes organisms to act on opportunities.</a:t>
            </a:r>
          </a:p>
          <a:p>
            <a:r>
              <a:rPr lang="en-US" dirty="0"/>
              <a:t>Serotonin tempers that with caution, patience, and avoidance when appropriate.</a:t>
            </a:r>
          </a:p>
          <a:p>
            <a:r>
              <a:rPr lang="en-US" dirty="0"/>
              <a:t>Norepinephrine keeps the system alert to surprises and ready to adapt.</a:t>
            </a:r>
          </a:p>
          <a:p>
            <a:endParaRPr lang="en-US" dirty="0"/>
          </a:p>
          <a:p>
            <a:r>
              <a:rPr lang="en-US" dirty="0"/>
              <a:t>So while dopamine is the star player for reinforcement learning, </a:t>
            </a:r>
          </a:p>
          <a:p>
            <a:r>
              <a:rPr lang="en-US" dirty="0"/>
              <a:t>	serotonin and norepinephrine are important teammates, </a:t>
            </a:r>
          </a:p>
          <a:p>
            <a:r>
              <a:rPr lang="en-US" dirty="0"/>
              <a:t>	shaping when to act, when to wait, and when to reorient.</a:t>
            </a:r>
          </a:p>
        </p:txBody>
      </p:sp>
      <p:sp>
        <p:nvSpPr>
          <p:cNvPr id="4" name="Slide Number Placeholder 3">
            <a:extLst>
              <a:ext uri="{FF2B5EF4-FFF2-40B4-BE49-F238E27FC236}">
                <a16:creationId xmlns:a16="http://schemas.microsoft.com/office/drawing/2014/main" id="{827763B7-4762-1664-8BB7-B9B16E55C543}"/>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4265836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AC86-4393-7BBC-4957-2CD5C22CD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A4910-1822-ECFE-4A28-C78426231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2D2D5-A46C-5542-F6C5-C6FBA40F13FB}"/>
              </a:ext>
            </a:extLst>
          </p:cNvPr>
          <p:cNvSpPr>
            <a:spLocks noGrp="1"/>
          </p:cNvSpPr>
          <p:nvPr>
            <p:ph type="body" idx="1"/>
          </p:nvPr>
        </p:nvSpPr>
        <p:spPr/>
        <p:txBody>
          <a:bodyPr/>
          <a:lstStyle/>
          <a:p>
            <a:r>
              <a:rPr lang="en-US" dirty="0"/>
              <a:t>Within the striatum, different regions support different kinds of control over behavior.</a:t>
            </a:r>
          </a:p>
          <a:p>
            <a:br>
              <a:rPr lang="en-US" dirty="0"/>
            </a:br>
            <a:endParaRPr lang="en-US" dirty="0"/>
          </a:p>
          <a:p>
            <a:r>
              <a:rPr lang="en-US" dirty="0"/>
              <a:t>The </a:t>
            </a:r>
            <a:r>
              <a:rPr lang="en-US" b="1" dirty="0"/>
              <a:t>dorsomedial striatum</a:t>
            </a:r>
            <a:r>
              <a:rPr lang="en-US" dirty="0"/>
              <a:t> is linked to goal-directed actions.</a:t>
            </a:r>
          </a:p>
          <a:p>
            <a:r>
              <a:rPr lang="en-US" dirty="0"/>
              <a:t>Here, behavior is sensitive to the current value of the outcome.</a:t>
            </a:r>
          </a:p>
          <a:p>
            <a:r>
              <a:rPr lang="en-US" dirty="0"/>
              <a:t>If food is devalued — say the animal is sated, or the food is paired with illness </a:t>
            </a:r>
          </a:p>
          <a:p>
            <a:r>
              <a:rPr lang="en-US" dirty="0"/>
              <a:t>	— actions to obtain it decrease.</a:t>
            </a:r>
          </a:p>
          <a:p>
            <a:r>
              <a:rPr lang="en-US" dirty="0"/>
              <a:t>This is flexible, outcome-sensitive control.</a:t>
            </a:r>
          </a:p>
          <a:p>
            <a:endParaRPr lang="en-US" dirty="0"/>
          </a:p>
          <a:p>
            <a:r>
              <a:rPr lang="en-US" dirty="0"/>
              <a:t>The </a:t>
            </a:r>
            <a:r>
              <a:rPr lang="en-US" b="1" dirty="0"/>
              <a:t>dorsolateral striatum</a:t>
            </a:r>
            <a:r>
              <a:rPr lang="en-US" dirty="0"/>
              <a:t>, by contrast, is linked to habits.</a:t>
            </a:r>
          </a:p>
          <a:p>
            <a:r>
              <a:rPr lang="en-US" dirty="0"/>
              <a:t>Here, actions are driven by stimulus–response associations </a:t>
            </a:r>
          </a:p>
          <a:p>
            <a:r>
              <a:rPr lang="en-US" dirty="0"/>
              <a:t>	and are less sensitive to changes in outcome value.</a:t>
            </a:r>
          </a:p>
          <a:p>
            <a:r>
              <a:rPr lang="en-US" dirty="0"/>
              <a:t>Once a habit is established, the behavior tends to persist even if the reward is gone or reduced.</a:t>
            </a:r>
          </a:p>
          <a:p>
            <a:endParaRPr lang="en-US" dirty="0"/>
          </a:p>
          <a:p>
            <a:r>
              <a:rPr lang="en-US" dirty="0"/>
              <a:t>Experiments show that with training, control shifts from dorsomedial to dorsolateral striatum.</a:t>
            </a:r>
          </a:p>
          <a:p>
            <a:r>
              <a:rPr lang="en-US" dirty="0"/>
              <a:t>At first, actions are goal-directed, but with repetition they become habits.</a:t>
            </a:r>
          </a:p>
          <a:p>
            <a:endParaRPr lang="en-US" dirty="0"/>
          </a:p>
          <a:p>
            <a:r>
              <a:rPr lang="en-US" dirty="0"/>
              <a:t>This division of labor explains why some behaviors are flexible and deliberative, </a:t>
            </a:r>
          </a:p>
          <a:p>
            <a:r>
              <a:rPr lang="en-US" dirty="0"/>
              <a:t>	while others are automatic and hard to change.</a:t>
            </a:r>
          </a:p>
          <a:p>
            <a:r>
              <a:rPr lang="en-US" dirty="0"/>
              <a:t>It also sets up an important real-world case where this shift plays a central role: addiction.</a:t>
            </a:r>
          </a:p>
        </p:txBody>
      </p:sp>
      <p:sp>
        <p:nvSpPr>
          <p:cNvPr id="4" name="Slide Number Placeholder 3">
            <a:extLst>
              <a:ext uri="{FF2B5EF4-FFF2-40B4-BE49-F238E27FC236}">
                <a16:creationId xmlns:a16="http://schemas.microsoft.com/office/drawing/2014/main" id="{3190F1E3-645F-1CF7-4713-D3DE536A041D}"/>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52349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E22B6-5160-A51B-DD61-90BA79217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BC4F8-0806-B22C-C00E-D0B6B72D9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2518-DFAF-93DE-7B74-F7FA5B4769D0}"/>
              </a:ext>
            </a:extLst>
          </p:cNvPr>
          <p:cNvSpPr>
            <a:spLocks noGrp="1"/>
          </p:cNvSpPr>
          <p:nvPr>
            <p:ph type="body" idx="1"/>
          </p:nvPr>
        </p:nvSpPr>
        <p:spPr/>
        <p:txBody>
          <a:bodyPr/>
          <a:lstStyle/>
          <a:p>
            <a:r>
              <a:rPr lang="en-US" dirty="0"/>
              <a:t>Addiction provides a powerful example of what happens when the reinforcement learning system is hijacked.</a:t>
            </a:r>
          </a:p>
          <a:p>
            <a:endParaRPr lang="en-US" dirty="0"/>
          </a:p>
          <a:p>
            <a:r>
              <a:rPr lang="en-US" dirty="0"/>
              <a:t>Normally, dopamine bursts occur when outcomes are better than expected, and dips occur when outcomes are worse.</a:t>
            </a:r>
          </a:p>
          <a:p>
            <a:r>
              <a:rPr lang="en-US" dirty="0"/>
              <a:t>But addictive drugs such as cocaine, amphetamines, or opioids directly stimulate dopamine release in the striatum.</a:t>
            </a:r>
          </a:p>
          <a:p>
            <a:r>
              <a:rPr lang="en-US" dirty="0"/>
              <a:t>This means they produce a burst every time, regardless of whether the outcome was actually surprising or beneficial.</a:t>
            </a:r>
          </a:p>
          <a:p>
            <a:endParaRPr lang="en-US" dirty="0"/>
          </a:p>
          <a:p>
            <a:r>
              <a:rPr lang="en-US" dirty="0"/>
              <a:t>At first, drug-taking can be goal-directed: the person chooses to take the drug to get its effects.</a:t>
            </a:r>
          </a:p>
          <a:p>
            <a:r>
              <a:rPr lang="en-US" dirty="0"/>
              <a:t>But because the dopamine system is flooded artificially, the brain “learns” </a:t>
            </a:r>
          </a:p>
          <a:p>
            <a:r>
              <a:rPr lang="en-US" dirty="0"/>
              <a:t>	that drug-related cues and actions are more valuable than they really are.</a:t>
            </a:r>
          </a:p>
          <a:p>
            <a:r>
              <a:rPr lang="en-US" dirty="0"/>
              <a:t>Over time, control shifts from the dorsomedial striatum to the dorsolateral striatum, from goal-directed to habitual.</a:t>
            </a:r>
          </a:p>
          <a:p>
            <a:r>
              <a:rPr lang="en-US" dirty="0"/>
              <a:t>That’s why drug-seeking behavior becomes compulsive, insensitive to outcomes, and so difficult to stop.</a:t>
            </a:r>
          </a:p>
          <a:p>
            <a:endParaRPr lang="en-US" dirty="0"/>
          </a:p>
          <a:p>
            <a:r>
              <a:rPr lang="en-US" dirty="0"/>
              <a:t>In short, addiction shows us what happens when the prediction error signal is corrupted.</a:t>
            </a:r>
          </a:p>
          <a:p>
            <a:r>
              <a:rPr lang="en-US" dirty="0"/>
              <a:t>The system that normally helps us learn adaptively instead locks in maladaptive habits.</a:t>
            </a:r>
          </a:p>
        </p:txBody>
      </p:sp>
      <p:sp>
        <p:nvSpPr>
          <p:cNvPr id="4" name="Slide Number Placeholder 3">
            <a:extLst>
              <a:ext uri="{FF2B5EF4-FFF2-40B4-BE49-F238E27FC236}">
                <a16:creationId xmlns:a16="http://schemas.microsoft.com/office/drawing/2014/main" id="{43E54135-752F-9DB8-7F7C-086BD75093EB}"/>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3136165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6919-8837-D480-03C4-3C8B3FFC8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9E4B7-AB24-F116-1190-74D4CC4BB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767C7-7B64-A907-B183-E53E32F66A11}"/>
              </a:ext>
            </a:extLst>
          </p:cNvPr>
          <p:cNvSpPr>
            <a:spLocks noGrp="1"/>
          </p:cNvSpPr>
          <p:nvPr>
            <p:ph type="body" idx="1"/>
          </p:nvPr>
        </p:nvSpPr>
        <p:spPr/>
        <p:txBody>
          <a:bodyPr/>
          <a:lstStyle/>
          <a:p>
            <a:r>
              <a:rPr lang="en-US" dirty="0"/>
              <a:t>So far we’ve emphasized the striatum and dopamine as the core of reinforcement learning in the brain.</a:t>
            </a:r>
          </a:p>
          <a:p>
            <a:r>
              <a:rPr lang="en-US" dirty="0"/>
              <a:t>But other circuits play important supporting roles.</a:t>
            </a:r>
          </a:p>
          <a:p>
            <a:endParaRPr lang="en-US" dirty="0"/>
          </a:p>
          <a:p>
            <a:r>
              <a:rPr lang="en-US" dirty="0"/>
              <a:t>The </a:t>
            </a:r>
            <a:r>
              <a:rPr lang="en-US" b="1" dirty="0"/>
              <a:t>prefrontal cortex</a:t>
            </a:r>
            <a:r>
              <a:rPr lang="en-US" dirty="0"/>
              <a:t> is essential for planning and for what we call model-based reinforcement learning.</a:t>
            </a:r>
          </a:p>
          <a:p>
            <a:r>
              <a:rPr lang="en-US" dirty="0"/>
              <a:t>It allows us to simulate different possible futures and choose actions,</a:t>
            </a:r>
          </a:p>
          <a:p>
            <a:r>
              <a:rPr lang="en-US" dirty="0"/>
              <a:t>	based not just on past reinforcement, but on internal models of the world.</a:t>
            </a:r>
          </a:p>
          <a:p>
            <a:endParaRPr lang="en-US" dirty="0"/>
          </a:p>
          <a:p>
            <a:r>
              <a:rPr lang="en-US" dirty="0"/>
              <a:t>The </a:t>
            </a:r>
            <a:r>
              <a:rPr lang="en-US" b="1" dirty="0"/>
              <a:t>amygdala</a:t>
            </a:r>
            <a:r>
              <a:rPr lang="en-US" dirty="0"/>
              <a:t> is tightly linked to emotional valence and Pavlovian conditioning.</a:t>
            </a:r>
          </a:p>
          <a:p>
            <a:r>
              <a:rPr lang="en-US" dirty="0"/>
              <a:t>It helps assign value to cues and contexts, especially when threats or strong rewards are involved.</a:t>
            </a:r>
          </a:p>
          <a:p>
            <a:r>
              <a:rPr lang="en-US" dirty="0"/>
              <a:t>Through its connections to both the striatum and cortex, it shapes how affect influences decisions.</a:t>
            </a:r>
          </a:p>
          <a:p>
            <a:endParaRPr lang="en-US" dirty="0"/>
          </a:p>
          <a:p>
            <a:r>
              <a:rPr lang="en-US" dirty="0"/>
              <a:t>The </a:t>
            </a:r>
            <a:r>
              <a:rPr lang="en-US" b="1" dirty="0"/>
              <a:t>hippocampus</a:t>
            </a:r>
            <a:r>
              <a:rPr lang="en-US" dirty="0"/>
              <a:t> provides contextual and episodic information.</a:t>
            </a:r>
          </a:p>
          <a:p>
            <a:r>
              <a:rPr lang="en-US" dirty="0"/>
              <a:t>It allows reinforcement learning to be sensitive to where and when events occur.</a:t>
            </a:r>
          </a:p>
          <a:p>
            <a:r>
              <a:rPr lang="en-US" dirty="0"/>
              <a:t>For example, the same cue may predict reward in one environment but not in another.</a:t>
            </a:r>
          </a:p>
          <a:p>
            <a:r>
              <a:rPr lang="en-US" dirty="0"/>
              <a:t>The hippocampus enables the system to keep those associations separate.</a:t>
            </a:r>
          </a:p>
          <a:p>
            <a:endParaRPr lang="en-US" dirty="0"/>
          </a:p>
          <a:p>
            <a:r>
              <a:rPr lang="en-US" dirty="0"/>
              <a:t>Together, these circuits integrate with the basal ganglia and dopamine system, </a:t>
            </a:r>
          </a:p>
          <a:p>
            <a:r>
              <a:rPr lang="en-US" dirty="0"/>
              <a:t>	giving reinforcement learning in the brain the flexibility to be sensitive to goals, emotions, and context.</a:t>
            </a:r>
          </a:p>
        </p:txBody>
      </p:sp>
      <p:sp>
        <p:nvSpPr>
          <p:cNvPr id="4" name="Slide Number Placeholder 3">
            <a:extLst>
              <a:ext uri="{FF2B5EF4-FFF2-40B4-BE49-F238E27FC236}">
                <a16:creationId xmlns:a16="http://schemas.microsoft.com/office/drawing/2014/main" id="{B05B8138-0F11-DA7E-DBA1-511AC7D9C7B4}"/>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223986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3FDBC-3DF4-1FBC-1660-E17E60141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5BFE7-8143-17DC-AD6E-35E3F46FB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8952B-C16B-7A61-F60B-C0243126135F}"/>
              </a:ext>
            </a:extLst>
          </p:cNvPr>
          <p:cNvSpPr>
            <a:spLocks noGrp="1"/>
          </p:cNvSpPr>
          <p:nvPr>
            <p:ph type="body" idx="1"/>
          </p:nvPr>
        </p:nvSpPr>
        <p:spPr/>
        <p:txBody>
          <a:bodyPr/>
          <a:lstStyle/>
          <a:p>
            <a:r>
              <a:rPr lang="en-US" dirty="0"/>
              <a:t>We’ve now seen many different pieces of the story — dopamine firing patterns, basal ganglia pathways, habits and goal-directed systems, other neuromodulators and circuits.</a:t>
            </a:r>
            <a:br>
              <a:rPr lang="en-US" dirty="0"/>
            </a:br>
            <a:endParaRPr lang="en-US" dirty="0"/>
          </a:p>
          <a:p>
            <a:r>
              <a:rPr lang="en-US" dirty="0"/>
              <a:t>Let’s put it all together.</a:t>
            </a:r>
          </a:p>
          <a:p>
            <a:endParaRPr lang="en-US" dirty="0"/>
          </a:p>
          <a:p>
            <a:r>
              <a:rPr lang="en-US" dirty="0"/>
              <a:t>The brain has a conserved </a:t>
            </a:r>
            <a:r>
              <a:rPr lang="en-US" b="1" dirty="0"/>
              <a:t>loop</a:t>
            </a:r>
            <a:r>
              <a:rPr lang="en-US" dirty="0"/>
              <a:t> connecting cortex, basal ganglia, and thalamus.</a:t>
            </a:r>
          </a:p>
          <a:p>
            <a:r>
              <a:rPr lang="en-US" dirty="0"/>
              <a:t>The cortex proposes actions and represents states.</a:t>
            </a:r>
          </a:p>
          <a:p>
            <a:r>
              <a:rPr lang="en-US" dirty="0"/>
              <a:t>The basal ganglia act as a gatekeeper, deciding which actions are released.</a:t>
            </a:r>
          </a:p>
          <a:p>
            <a:r>
              <a:rPr lang="en-US" dirty="0"/>
              <a:t>The thalamus feeds the results back up to the cortex.</a:t>
            </a:r>
          </a:p>
          <a:p>
            <a:endParaRPr lang="en-US" dirty="0"/>
          </a:p>
          <a:p>
            <a:r>
              <a:rPr lang="en-US" dirty="0"/>
              <a:t>Dopamine neurons broadcast a </a:t>
            </a:r>
            <a:r>
              <a:rPr lang="en-US" b="1" dirty="0"/>
              <a:t>prediction error signal</a:t>
            </a:r>
            <a:r>
              <a:rPr lang="en-US" dirty="0"/>
              <a:t> into this loop.</a:t>
            </a:r>
          </a:p>
          <a:p>
            <a:r>
              <a:rPr lang="en-US" dirty="0"/>
              <a:t>Bursts and dips of dopamine tune synapses in the striatum, reinforcing the actions that worked and discouraging those that didn’t.</a:t>
            </a:r>
          </a:p>
          <a:p>
            <a:endParaRPr lang="en-US" dirty="0"/>
          </a:p>
          <a:p>
            <a:r>
              <a:rPr lang="en-US" dirty="0"/>
              <a:t>The </a:t>
            </a:r>
            <a:r>
              <a:rPr lang="en-US" b="1" dirty="0"/>
              <a:t>ventral striatum</a:t>
            </a:r>
            <a:r>
              <a:rPr lang="en-US" dirty="0"/>
              <a:t> plays the role of the critic, learning to predict how good different states are.</a:t>
            </a:r>
          </a:p>
          <a:p>
            <a:r>
              <a:rPr lang="en-US" dirty="0"/>
              <a:t>The </a:t>
            </a:r>
            <a:r>
              <a:rPr lang="en-US" b="1" dirty="0"/>
              <a:t>dorsal striatum</a:t>
            </a:r>
            <a:r>
              <a:rPr lang="en-US" dirty="0"/>
              <a:t> plays the role of the actor, biasing choices toward actions that lead to better states.</a:t>
            </a:r>
          </a:p>
          <a:p>
            <a:endParaRPr lang="en-US" dirty="0"/>
          </a:p>
          <a:p>
            <a:r>
              <a:rPr lang="en-US" dirty="0"/>
              <a:t>Other neuromodulators like serotonin and norepinephrine, and other circuits like the amygdala, hippocampus, and prefrontal cortex, add layers of flexibility and context.</a:t>
            </a:r>
          </a:p>
          <a:p>
            <a:endParaRPr lang="en-US" dirty="0"/>
          </a:p>
          <a:p>
            <a:r>
              <a:rPr lang="en-US" dirty="0"/>
              <a:t>Altogether, this system implements reinforcement learning in the brain:</a:t>
            </a:r>
          </a:p>
          <a:p>
            <a:r>
              <a:rPr lang="en-US" dirty="0"/>
              <a:t>an elegant integration of circuits, chemicals, and computations that evolved to solve the problem of learning from trial and error.</a:t>
            </a:r>
          </a:p>
        </p:txBody>
      </p:sp>
      <p:sp>
        <p:nvSpPr>
          <p:cNvPr id="4" name="Slide Number Placeholder 3">
            <a:extLst>
              <a:ext uri="{FF2B5EF4-FFF2-40B4-BE49-F238E27FC236}">
                <a16:creationId xmlns:a16="http://schemas.microsoft.com/office/drawing/2014/main" id="{1AAB9836-A01A-4710-B0E8-035F54C92FF3}"/>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312645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76F9-829A-5A72-1E8B-C4C4E5BC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EC8FC-8456-D4CA-FC6F-D4CD04062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6544D-B0A8-3172-F31D-A0B08B61A318}"/>
              </a:ext>
            </a:extLst>
          </p:cNvPr>
          <p:cNvSpPr>
            <a:spLocks noGrp="1"/>
          </p:cNvSpPr>
          <p:nvPr>
            <p:ph type="body" idx="1"/>
          </p:nvPr>
        </p:nvSpPr>
        <p:spPr/>
        <p:txBody>
          <a:bodyPr/>
          <a:lstStyle/>
          <a:p>
            <a:r>
              <a:rPr lang="en-US" dirty="0"/>
              <a:t>Now that we’ve told the story, let’s step back and ask: what parts are strongly supported, </a:t>
            </a:r>
          </a:p>
          <a:p>
            <a:r>
              <a:rPr lang="en-US" dirty="0"/>
              <a:t>	and what parts are more speculative?</a:t>
            </a:r>
          </a:p>
          <a:p>
            <a:endParaRPr lang="en-US" dirty="0"/>
          </a:p>
          <a:p>
            <a:r>
              <a:rPr lang="en-US" dirty="0"/>
              <a:t>The strongest evidence comes from recordings of dopamine neurons in vertebrates.</a:t>
            </a:r>
          </a:p>
          <a:p>
            <a:r>
              <a:rPr lang="en-US" dirty="0"/>
              <a:t>Time and again, we see bursts for better-than-expected outcomes, baseline for expected outcomes, </a:t>
            </a:r>
          </a:p>
          <a:p>
            <a:r>
              <a:rPr lang="en-US" dirty="0"/>
              <a:t>	and dips for worse-than-expected ones.</a:t>
            </a:r>
          </a:p>
          <a:p>
            <a:r>
              <a:rPr lang="en-US" dirty="0"/>
              <a:t>This matches the formal prediction error models in remarkable detail.</a:t>
            </a:r>
          </a:p>
          <a:p>
            <a:endParaRPr lang="en-US" dirty="0"/>
          </a:p>
          <a:p>
            <a:r>
              <a:rPr lang="en-US" dirty="0"/>
              <a:t>We also know that basal ganglia loops are deeply conserved across vertebrates.</a:t>
            </a:r>
          </a:p>
          <a:p>
            <a:r>
              <a:rPr lang="en-US" dirty="0"/>
              <a:t>Fish, amphibians, birds, and mammals all share the same core organization, </a:t>
            </a:r>
          </a:p>
          <a:p>
            <a:r>
              <a:rPr lang="en-US" dirty="0"/>
              <a:t>	suggesting this structure is ancient and fundamental.</a:t>
            </a:r>
          </a:p>
          <a:p>
            <a:endParaRPr lang="en-US" dirty="0"/>
          </a:p>
          <a:p>
            <a:r>
              <a:rPr lang="en-US" dirty="0"/>
              <a:t>The more speculative part is the </a:t>
            </a:r>
            <a:r>
              <a:rPr lang="en-US" b="1" dirty="0"/>
              <a:t>evolutionary repurposing</a:t>
            </a:r>
            <a:r>
              <a:rPr lang="en-US" dirty="0"/>
              <a:t> story.</a:t>
            </a:r>
          </a:p>
          <a:p>
            <a:r>
              <a:rPr lang="en-US" dirty="0"/>
              <a:t>We know dopamine is ancient and present in invertebrates, where it shapes arousal, locomotion, and motivation.</a:t>
            </a:r>
          </a:p>
          <a:p>
            <a:r>
              <a:rPr lang="en-US" dirty="0"/>
              <a:t>We know that in vertebrates, dopamine is plugged into basal ganglia loops and functions as a teaching signal.</a:t>
            </a:r>
          </a:p>
          <a:p>
            <a:r>
              <a:rPr lang="en-US" dirty="0"/>
              <a:t>It’s reasonable to infer that a repurposing occurred </a:t>
            </a:r>
          </a:p>
          <a:p>
            <a:r>
              <a:rPr lang="en-US" dirty="0"/>
              <a:t>	— that dopamine’s role shifted from general modulation to precise prediction error signaling.</a:t>
            </a:r>
          </a:p>
          <a:p>
            <a:endParaRPr lang="en-US" dirty="0"/>
          </a:p>
          <a:p>
            <a:r>
              <a:rPr lang="en-US" dirty="0"/>
              <a:t>But the exact steps in that evolutionary transition are lost to us.</a:t>
            </a:r>
          </a:p>
          <a:p>
            <a:r>
              <a:rPr lang="en-US" dirty="0"/>
              <a:t>We can’t reconstruct how or when the circuits were rewired.</a:t>
            </a:r>
          </a:p>
          <a:p>
            <a:r>
              <a:rPr lang="en-US" dirty="0"/>
              <a:t>So we should treat this as a plausible, evidence-informed hypothesis, not a fully proven historical fact.</a:t>
            </a:r>
          </a:p>
          <a:p>
            <a:endParaRPr lang="en-US" dirty="0"/>
          </a:p>
          <a:p>
            <a:r>
              <a:rPr lang="en-US" dirty="0"/>
              <a:t>This distinction is important: in cognitive science and neuroscience, </a:t>
            </a:r>
          </a:p>
          <a:p>
            <a:r>
              <a:rPr lang="en-US" dirty="0"/>
              <a:t>	some parts of the story are data, others are inferences, and it’s valuable to make that clear.</a:t>
            </a:r>
          </a:p>
        </p:txBody>
      </p:sp>
      <p:sp>
        <p:nvSpPr>
          <p:cNvPr id="4" name="Slide Number Placeholder 3">
            <a:extLst>
              <a:ext uri="{FF2B5EF4-FFF2-40B4-BE49-F238E27FC236}">
                <a16:creationId xmlns:a16="http://schemas.microsoft.com/office/drawing/2014/main" id="{0A0C4E13-8399-2698-BA89-E5D750E7D61B}"/>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57013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B68B-A415-B006-947D-D9A70D02D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DDB14-2639-457E-916E-2DC9582E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BF23C-CAE8-42D0-F8AD-EF8D845F087E}"/>
              </a:ext>
            </a:extLst>
          </p:cNvPr>
          <p:cNvSpPr>
            <a:spLocks noGrp="1"/>
          </p:cNvSpPr>
          <p:nvPr>
            <p:ph type="body" idx="1"/>
          </p:nvPr>
        </p:nvSpPr>
        <p:spPr/>
        <p:txBody>
          <a:bodyPr/>
          <a:lstStyle/>
          <a:p>
            <a:r>
              <a:rPr lang="en-US" dirty="0"/>
              <a:t>Today we’ve seen how reinforcement learning is implemented in the brain.</a:t>
            </a:r>
          </a:p>
          <a:p>
            <a:endParaRPr lang="en-US" dirty="0"/>
          </a:p>
          <a:p>
            <a:r>
              <a:rPr lang="en-US" dirty="0"/>
              <a:t>We traced the evolutionary story of dopamine: </a:t>
            </a:r>
          </a:p>
          <a:p>
            <a:r>
              <a:rPr lang="en-US" dirty="0"/>
              <a:t>	from an ancient neuromodulator tuning arousal and motivation, </a:t>
            </a:r>
          </a:p>
          <a:p>
            <a:r>
              <a:rPr lang="en-US" dirty="0"/>
              <a:t>	to a precise prediction error signal in vertebrates.</a:t>
            </a:r>
          </a:p>
          <a:p>
            <a:r>
              <a:rPr lang="en-US" dirty="0"/>
              <a:t>We saw how basal ganglia loops serve as action gates, </a:t>
            </a:r>
          </a:p>
          <a:p>
            <a:r>
              <a:rPr lang="en-US" dirty="0"/>
              <a:t>	and how dopamine bursts and dips shape synaptic plasticity in these circuits.</a:t>
            </a:r>
          </a:p>
          <a:p>
            <a:r>
              <a:rPr lang="en-US" dirty="0"/>
              <a:t>We mapped these onto the actor–critic model, </a:t>
            </a:r>
          </a:p>
          <a:p>
            <a:r>
              <a:rPr lang="en-US" dirty="0"/>
              <a:t>	showing how the brain reinforces successful actions and suppresses unsuccessful ones.</a:t>
            </a:r>
          </a:p>
          <a:p>
            <a:r>
              <a:rPr lang="en-US" dirty="0"/>
              <a:t>And we broadened the view: habits, addiction, other neuromodulators, </a:t>
            </a:r>
          </a:p>
          <a:p>
            <a:r>
              <a:rPr lang="en-US" dirty="0"/>
              <a:t>	and circuits that all feed into this powerful system.</a:t>
            </a:r>
          </a:p>
          <a:p>
            <a:endParaRPr lang="en-US" dirty="0"/>
          </a:p>
          <a:p>
            <a:r>
              <a:rPr lang="en-US" dirty="0"/>
              <a:t>The big picture is that reinforcement learning in the brain is not just a metaphor.</a:t>
            </a:r>
          </a:p>
          <a:p>
            <a:r>
              <a:rPr lang="en-US" dirty="0"/>
              <a:t>It’s an actual biological mechanism, implemented through conserved circuits and neuromodulators.</a:t>
            </a:r>
          </a:p>
          <a:p>
            <a:endParaRPr lang="en-US" dirty="0"/>
          </a:p>
          <a:p>
            <a:r>
              <a:rPr lang="en-US" dirty="0"/>
              <a:t>Next time, we shift focus from </a:t>
            </a:r>
            <a:r>
              <a:rPr lang="en-US" b="1" dirty="0"/>
              <a:t>learning what to do</a:t>
            </a:r>
            <a:r>
              <a:rPr lang="en-US" dirty="0"/>
              <a:t> to </a:t>
            </a:r>
            <a:r>
              <a:rPr lang="en-US" b="1" dirty="0"/>
              <a:t>recognizing what we see and experience</a:t>
            </a:r>
            <a:r>
              <a:rPr lang="en-US" dirty="0"/>
              <a:t>.</a:t>
            </a:r>
          </a:p>
          <a:p>
            <a:r>
              <a:rPr lang="en-US" dirty="0"/>
              <a:t>We’ll ask:</a:t>
            </a:r>
          </a:p>
          <a:p>
            <a:pPr marL="171450" indent="-171450">
              <a:buFont typeface="Arial" panose="020B0604020202020204" pitchFamily="34" charset="0"/>
              <a:buChar char="•"/>
            </a:pPr>
            <a:r>
              <a:rPr lang="en-US" dirty="0"/>
              <a:t>how do brains and machines represent complex patterns?</a:t>
            </a:r>
          </a:p>
          <a:p>
            <a:pPr marL="171450" indent="-171450">
              <a:buFont typeface="Arial" panose="020B0604020202020204" pitchFamily="34" charset="0"/>
              <a:buChar char="•"/>
            </a:pPr>
            <a:r>
              <a:rPr lang="en-US" dirty="0"/>
              <a:t>Why is generalization so hard?</a:t>
            </a:r>
          </a:p>
          <a:p>
            <a:pPr marL="171450" indent="-171450">
              <a:buFont typeface="Arial" panose="020B0604020202020204" pitchFamily="34" charset="0"/>
              <a:buChar char="•"/>
            </a:pPr>
            <a:r>
              <a:rPr lang="en-US" dirty="0"/>
              <a:t>What’s the tradeoff between memorization and abstraction?</a:t>
            </a:r>
          </a:p>
          <a:p>
            <a:pPr marL="171450" indent="-171450">
              <a:buFont typeface="Arial" panose="020B0604020202020204" pitchFamily="34" charset="0"/>
              <a:buChar char="•"/>
            </a:pPr>
            <a:r>
              <a:rPr lang="en-US" dirty="0"/>
              <a:t>And how do artificial neural networks — and real neural circuits — solve these challenges?</a:t>
            </a:r>
          </a:p>
          <a:p>
            <a:endParaRPr lang="en-US" dirty="0"/>
          </a:p>
          <a:p>
            <a:r>
              <a:rPr lang="en-US" dirty="0"/>
              <a:t>In other words, we move from reinforcement learning </a:t>
            </a:r>
          </a:p>
          <a:p>
            <a:r>
              <a:rPr lang="en-US" dirty="0"/>
              <a:t>	— choosing actions based on outcomes </a:t>
            </a:r>
          </a:p>
          <a:p>
            <a:r>
              <a:rPr lang="en-US" dirty="0"/>
              <a:t>	— to pattern recognition — interpreting the world in ways that make learning and action possible.</a:t>
            </a:r>
          </a:p>
        </p:txBody>
      </p:sp>
      <p:sp>
        <p:nvSpPr>
          <p:cNvPr id="4" name="Slide Number Placeholder 3">
            <a:extLst>
              <a:ext uri="{FF2B5EF4-FFF2-40B4-BE49-F238E27FC236}">
                <a16:creationId xmlns:a16="http://schemas.microsoft.com/office/drawing/2014/main" id="{91B1E422-DF31-8C73-BA42-FE1BE34AC8CF}"/>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153564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explored reinforcement learning at the algorithmic level.</a:t>
            </a:r>
          </a:p>
          <a:p>
            <a:r>
              <a:rPr lang="en-US" dirty="0"/>
              <a:t>We saw how error-driven rules like the delta rule and temporal difference learning solve the credit assignment problem.</a:t>
            </a:r>
          </a:p>
          <a:p>
            <a:r>
              <a:rPr lang="en-US" dirty="0"/>
              <a:t>We looked at the actor–critic model, where one system evaluates states and another system chooses actions, </a:t>
            </a:r>
          </a:p>
          <a:p>
            <a:r>
              <a:rPr lang="en-US" dirty="0"/>
              <a:t>	linked together by prediction error.</a:t>
            </a:r>
          </a:p>
          <a:p>
            <a:endParaRPr lang="en-US" dirty="0"/>
          </a:p>
          <a:p>
            <a:r>
              <a:rPr lang="en-US" dirty="0"/>
              <a:t>Today we shift to the implementational level — how the brain actually carries out reinforcement learning.</a:t>
            </a:r>
          </a:p>
          <a:p>
            <a:r>
              <a:rPr lang="en-US" dirty="0"/>
              <a:t>We’ll ask: where do prediction error signals come from in the brain?</a:t>
            </a:r>
          </a:p>
          <a:p>
            <a:r>
              <a:rPr lang="en-US" dirty="0"/>
              <a:t>Which circuits implement the actor and critic roles?</a:t>
            </a:r>
          </a:p>
          <a:p>
            <a:r>
              <a:rPr lang="en-US" dirty="0"/>
              <a:t>And how does reinforcement learning emerge from real neurons, neurotransmitters, and synapses?</a:t>
            </a:r>
          </a:p>
          <a:p>
            <a:endParaRPr lang="en-US" dirty="0"/>
          </a:p>
          <a:p>
            <a:r>
              <a:rPr lang="en-US" dirty="0"/>
              <a:t>We’ll focus especially on dopamine and the basal ganglia.</a:t>
            </a:r>
          </a:p>
          <a:p>
            <a:r>
              <a:rPr lang="en-US" dirty="0"/>
              <a:t>Dopamine neurons turn out to carry a prediction error signal that looks remarkably like the ones in our algorithmic models.</a:t>
            </a:r>
          </a:p>
          <a:p>
            <a:r>
              <a:rPr lang="en-US" dirty="0"/>
              <a:t>And basal ganglia loops provide the structure for action selection, habit formation, and goal-directed learning.</a:t>
            </a:r>
          </a:p>
          <a:p>
            <a:endParaRPr lang="en-US" dirty="0"/>
          </a:p>
          <a:p>
            <a:r>
              <a:rPr lang="en-US" dirty="0"/>
              <a:t>By the end of this lecture, we’ll see how reinforcement learning is not just a computational idea, </a:t>
            </a:r>
          </a:p>
          <a:p>
            <a:r>
              <a:rPr lang="en-US" dirty="0"/>
              <a:t>	but a biological process deeply rooted in the vertebrate brain.</a:t>
            </a:r>
          </a:p>
          <a:p>
            <a:endParaRPr lang="en-US" dirty="0"/>
          </a:p>
          <a:p>
            <a:r>
              <a:rPr lang="en-US" dirty="0"/>
              <a:t>To orient ourselves, let’s return briefly to David Marr’s three levels of analysis.</a:t>
            </a:r>
          </a:p>
          <a:p>
            <a:r>
              <a:rPr lang="en-US" dirty="0"/>
              <a:t>This framework has been guiding the way we’ve been thinking about reinforcement learning across our lectures.</a:t>
            </a:r>
          </a:p>
          <a:p>
            <a:endParaRPr lang="en-US" dirty="0"/>
          </a:p>
          <a:p>
            <a:r>
              <a:rPr lang="en-US" dirty="0"/>
              <a:t>At the </a:t>
            </a:r>
            <a:r>
              <a:rPr lang="en-US" b="1" dirty="0"/>
              <a:t>computational level</a:t>
            </a:r>
            <a:r>
              <a:rPr lang="en-US" dirty="0"/>
              <a:t>, we asked: what is the problem reinforcement learning solves?</a:t>
            </a:r>
          </a:p>
          <a:p>
            <a:r>
              <a:rPr lang="en-US" dirty="0"/>
              <a:t>And the answer was: connecting actions to delayed outcomes, solving the credit assignment problem.</a:t>
            </a:r>
          </a:p>
          <a:p>
            <a:endParaRPr lang="en-US" dirty="0"/>
          </a:p>
          <a:p>
            <a:r>
              <a:rPr lang="en-US" dirty="0"/>
              <a:t>At the </a:t>
            </a:r>
            <a:r>
              <a:rPr lang="en-US" b="1" dirty="0"/>
              <a:t>algorithmic level</a:t>
            </a:r>
            <a:r>
              <a:rPr lang="en-US" dirty="0"/>
              <a:t>, we asked: what rules or processes could solve this problem?</a:t>
            </a:r>
          </a:p>
          <a:p>
            <a:r>
              <a:rPr lang="en-US" dirty="0"/>
              <a:t>That’s where we introduced error-driven learning, temporal difference updates, and the actor–critic model.</a:t>
            </a:r>
          </a:p>
          <a:p>
            <a:endParaRPr lang="en-US" dirty="0"/>
          </a:p>
          <a:p>
            <a:r>
              <a:rPr lang="en-US" dirty="0"/>
              <a:t>Now, at the </a:t>
            </a:r>
            <a:r>
              <a:rPr lang="en-US" b="1" dirty="0"/>
              <a:t>implementational level</a:t>
            </a:r>
            <a:r>
              <a:rPr lang="en-US" dirty="0"/>
              <a:t>, we ask: how does the brain do this in practice?</a:t>
            </a:r>
          </a:p>
          <a:p>
            <a:r>
              <a:rPr lang="en-US" dirty="0"/>
              <a:t>What neurons, neurotransmitters, and circuits embody these rules?</a:t>
            </a:r>
          </a:p>
          <a:p>
            <a:r>
              <a:rPr lang="en-US" dirty="0"/>
              <a:t>And how did evolution shape these systems to support reinforcement learning?</a:t>
            </a:r>
          </a:p>
          <a:p>
            <a:endParaRPr lang="en-US" dirty="0"/>
          </a:p>
          <a:p>
            <a:r>
              <a:rPr lang="en-US" dirty="0"/>
              <a:t>That’s the focus of today’s lecture.</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2D814-1586-1186-E459-A4EBD785B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63E84-4B65-3D80-85A3-EF607FB46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019C4-8ED9-1382-1CC6-588C47778BD6}"/>
              </a:ext>
            </a:extLst>
          </p:cNvPr>
          <p:cNvSpPr>
            <a:spLocks noGrp="1"/>
          </p:cNvSpPr>
          <p:nvPr>
            <p:ph type="body" idx="1"/>
          </p:nvPr>
        </p:nvSpPr>
        <p:spPr/>
        <p:txBody>
          <a:bodyPr/>
          <a:lstStyle/>
          <a:p>
            <a:r>
              <a:rPr lang="en-US" dirty="0"/>
              <a:t>As we move into reinforcement learning in the brain, </a:t>
            </a:r>
          </a:p>
          <a:p>
            <a:r>
              <a:rPr lang="en-US" dirty="0"/>
              <a:t>	it’s worth stepping back to recall the evolutionary roots of neurotransmission.</a:t>
            </a:r>
            <a:br>
              <a:rPr lang="en-US" dirty="0"/>
            </a:br>
            <a:endParaRPr lang="en-US" dirty="0"/>
          </a:p>
          <a:p>
            <a:r>
              <a:rPr lang="en-US" dirty="0"/>
              <a:t>Early animals already had two broad categories of chemical messengers.</a:t>
            </a:r>
          </a:p>
          <a:p>
            <a:r>
              <a:rPr lang="en-US" dirty="0"/>
              <a:t>The first are the </a:t>
            </a:r>
            <a:r>
              <a:rPr lang="en-US" b="1" dirty="0"/>
              <a:t>classical transmitters</a:t>
            </a:r>
            <a:r>
              <a:rPr lang="en-US" dirty="0"/>
              <a:t>, glutamate and GABA.</a:t>
            </a:r>
          </a:p>
          <a:p>
            <a:r>
              <a:rPr lang="en-US" dirty="0"/>
              <a:t>These operate at point-to-point synapses and control whether a neuron is more or less likely to fire.</a:t>
            </a:r>
          </a:p>
          <a:p>
            <a:r>
              <a:rPr lang="en-US" dirty="0"/>
              <a:t>That’s what we mean by “excitatory” and “inhibitory” at the cellular level.</a:t>
            </a:r>
          </a:p>
          <a:p>
            <a:endParaRPr lang="en-US" dirty="0"/>
          </a:p>
          <a:p>
            <a:r>
              <a:rPr lang="en-US" dirty="0"/>
              <a:t>The second group are the </a:t>
            </a:r>
            <a:r>
              <a:rPr lang="en-US" b="1" dirty="0"/>
              <a:t>neuromodulators</a:t>
            </a:r>
            <a:r>
              <a:rPr lang="en-US" dirty="0"/>
              <a:t>: dopamine, serotonin, and norepinephrine.</a:t>
            </a:r>
          </a:p>
          <a:p>
            <a:r>
              <a:rPr lang="en-US" dirty="0"/>
              <a:t>Mechanistically, they also excite or inhibit neurons, depending on the receptor subtype.</a:t>
            </a:r>
          </a:p>
          <a:p>
            <a:r>
              <a:rPr lang="en-US" dirty="0"/>
              <a:t>But functionally, their impact is different.</a:t>
            </a:r>
          </a:p>
          <a:p>
            <a:r>
              <a:rPr lang="en-US" dirty="0"/>
              <a:t>Because they act through slower, more diffuse pathways, </a:t>
            </a:r>
          </a:p>
          <a:p>
            <a:r>
              <a:rPr lang="en-US" dirty="0"/>
              <a:t>	they shift the </a:t>
            </a:r>
            <a:r>
              <a:rPr lang="en-US" b="1" dirty="0"/>
              <a:t>state of whole circuits</a:t>
            </a:r>
            <a:r>
              <a:rPr lang="en-US" dirty="0"/>
              <a:t> rather than carrying precise, moment-to-moment messages.</a:t>
            </a:r>
          </a:p>
          <a:p>
            <a:r>
              <a:rPr lang="en-US" dirty="0"/>
              <a:t>This means they bias the organism behavior in more general ways, </a:t>
            </a:r>
          </a:p>
          <a:p>
            <a:r>
              <a:rPr lang="en-US" dirty="0"/>
              <a:t>	such as toward high or low arousal, approach or avoidance, exploration or quiescence.</a:t>
            </a:r>
          </a:p>
          <a:p>
            <a:endParaRPr lang="en-US" dirty="0"/>
          </a:p>
          <a:p>
            <a:r>
              <a:rPr lang="en-US" dirty="0"/>
              <a:t>Together, these systems gave early animals a primitive affective architecture.</a:t>
            </a:r>
          </a:p>
          <a:p>
            <a:r>
              <a:rPr lang="en-US" dirty="0"/>
              <a:t>Valence told them whether something was good or bad.</a:t>
            </a:r>
          </a:p>
          <a:p>
            <a:r>
              <a:rPr lang="en-US" dirty="0"/>
              <a:t>Arousal told them whether to act energetically or stay quiet.</a:t>
            </a:r>
          </a:p>
          <a:p>
            <a:r>
              <a:rPr lang="en-US" dirty="0"/>
              <a:t>These dimensions, supported by neuromodulators, are the evolutionary backdrop for the later emergence of reinforcement learning.</a:t>
            </a:r>
          </a:p>
        </p:txBody>
      </p:sp>
      <p:sp>
        <p:nvSpPr>
          <p:cNvPr id="4" name="Slide Number Placeholder 3">
            <a:extLst>
              <a:ext uri="{FF2B5EF4-FFF2-40B4-BE49-F238E27FC236}">
                <a16:creationId xmlns:a16="http://schemas.microsoft.com/office/drawing/2014/main" id="{2345A790-4609-4CA8-6C9A-05B1A17BA3CA}"/>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52711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43E5-EB5B-C581-CD16-EB3E2C6D3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09261-BD8A-4644-5EAB-D7C61D81E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0432B-EC5A-5E88-AA8C-B3EC314BB08D}"/>
              </a:ext>
            </a:extLst>
          </p:cNvPr>
          <p:cNvSpPr>
            <a:spLocks noGrp="1"/>
          </p:cNvSpPr>
          <p:nvPr>
            <p:ph type="body" idx="1"/>
          </p:nvPr>
        </p:nvSpPr>
        <p:spPr/>
        <p:txBody>
          <a:bodyPr/>
          <a:lstStyle/>
          <a:p>
            <a:r>
              <a:rPr lang="en-US" dirty="0"/>
              <a:t>Dopamine is an ancient neuromodulator, present across bilaterians and used by invertebrates like worms, flies, and crustaceans.</a:t>
            </a:r>
          </a:p>
          <a:p>
            <a:endParaRPr lang="en-US" dirty="0"/>
          </a:p>
          <a:p>
            <a:r>
              <a:rPr lang="en-US" dirty="0"/>
              <a:t>In these early animals, dopamine’s job was not to carry prediction errors.</a:t>
            </a:r>
          </a:p>
          <a:p>
            <a:r>
              <a:rPr lang="en-US" dirty="0"/>
              <a:t>Instead, it acted as a regulator of arousal, locomotion, and motivational tone.</a:t>
            </a:r>
          </a:p>
          <a:p>
            <a:endParaRPr lang="en-US" dirty="0"/>
          </a:p>
          <a:p>
            <a:r>
              <a:rPr lang="en-US" dirty="0"/>
              <a:t>For example, in </a:t>
            </a:r>
            <a:r>
              <a:rPr lang="en-US" i="1" dirty="0"/>
              <a:t>C. elegans</a:t>
            </a:r>
            <a:r>
              <a:rPr lang="en-US" dirty="0"/>
              <a:t>, dopamine release when the worm touches a solid surface suppresses swimming and promotes crawling.</a:t>
            </a:r>
          </a:p>
          <a:p>
            <a:r>
              <a:rPr lang="en-US" dirty="0"/>
              <a:t>In insects, dopamine can energize activity, promote arousal, or support learning about rewards and punishments.</a:t>
            </a:r>
            <a:br>
              <a:rPr lang="en-US" dirty="0"/>
            </a:br>
            <a:endParaRPr lang="en-US" dirty="0"/>
          </a:p>
          <a:p>
            <a:r>
              <a:rPr lang="en-US" dirty="0"/>
              <a:t>Mechanistically, dopamine receptors can either excite or inhibit neurons.</a:t>
            </a:r>
          </a:p>
          <a:p>
            <a:r>
              <a:rPr lang="en-US" dirty="0"/>
              <a:t>Functionally, this means dopamine can push the organism in different directions depending on context </a:t>
            </a:r>
          </a:p>
          <a:p>
            <a:r>
              <a:rPr lang="en-US" dirty="0"/>
              <a:t>	— sometimes ramping up activity, sometimes suppressing it, </a:t>
            </a:r>
          </a:p>
          <a:p>
            <a:r>
              <a:rPr lang="en-US" dirty="0"/>
              <a:t>	sometimes biasing toward approach, sometimes toward withdrawal.</a:t>
            </a:r>
          </a:p>
          <a:p>
            <a:endParaRPr lang="en-US" dirty="0"/>
          </a:p>
          <a:p>
            <a:r>
              <a:rPr lang="en-US" dirty="0"/>
              <a:t>So dopamine’s early role was to tune the </a:t>
            </a:r>
            <a:r>
              <a:rPr lang="en-US" b="1" dirty="0"/>
              <a:t>state of behavior</a:t>
            </a:r>
            <a:r>
              <a:rPr lang="en-US" dirty="0"/>
              <a:t>, not to encode teaching signals.</a:t>
            </a:r>
          </a:p>
          <a:p>
            <a:r>
              <a:rPr lang="en-US" dirty="0"/>
              <a:t>That innovation came later, with the “grand repurposing” in vertebrate brains.</a:t>
            </a:r>
          </a:p>
        </p:txBody>
      </p:sp>
      <p:sp>
        <p:nvSpPr>
          <p:cNvPr id="4" name="Slide Number Placeholder 3">
            <a:extLst>
              <a:ext uri="{FF2B5EF4-FFF2-40B4-BE49-F238E27FC236}">
                <a16:creationId xmlns:a16="http://schemas.microsoft.com/office/drawing/2014/main" id="{D925FE66-CECE-46B1-AD0A-89532A267FE1}"/>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008677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9F6D-61D6-8216-7284-CC6D4B095E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14BE6-B6EA-7455-4025-9FEBB97F2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10E44E-2CF0-50F4-3292-90EF4E5A9589}"/>
              </a:ext>
            </a:extLst>
          </p:cNvPr>
          <p:cNvSpPr>
            <a:spLocks noGrp="1"/>
          </p:cNvSpPr>
          <p:nvPr>
            <p:ph type="body" idx="1"/>
          </p:nvPr>
        </p:nvSpPr>
        <p:spPr/>
        <p:txBody>
          <a:bodyPr/>
          <a:lstStyle/>
          <a:p>
            <a:r>
              <a:rPr lang="en-US" dirty="0"/>
              <a:t>In early vertebrates, dopamine was woven into new brain circuits: the basal ganglia.</a:t>
            </a:r>
          </a:p>
          <a:p>
            <a:endParaRPr lang="en-US" dirty="0"/>
          </a:p>
          <a:p>
            <a:r>
              <a:rPr lang="en-US" dirty="0"/>
              <a:t>The basal ganglia have a distinctive architecture.</a:t>
            </a:r>
          </a:p>
          <a:p>
            <a:r>
              <a:rPr lang="en-US" dirty="0"/>
              <a:t>They are massively connected to motor areas, and their default job is to keep actions from happening.</a:t>
            </a:r>
          </a:p>
          <a:p>
            <a:r>
              <a:rPr lang="en-US" dirty="0"/>
              <a:t>They do this by tonically inhibiting motor outputs, holding all possible actions in check.</a:t>
            </a:r>
          </a:p>
          <a:p>
            <a:r>
              <a:rPr lang="en-US" dirty="0"/>
              <a:t>Only when the right signals arrive does the basal ganglia disinhibit one pathway, allowing a particular action to occur.</a:t>
            </a:r>
          </a:p>
          <a:p>
            <a:endParaRPr lang="en-US" dirty="0"/>
          </a:p>
          <a:p>
            <a:r>
              <a:rPr lang="en-US" dirty="0"/>
              <a:t>This gating function was already in place before reinforcement learning was layered on top.</a:t>
            </a:r>
          </a:p>
          <a:p>
            <a:r>
              <a:rPr lang="en-US" dirty="0"/>
              <a:t>It provided a natural mechanism for selecting one action from many possibilities.</a:t>
            </a:r>
          </a:p>
          <a:p>
            <a:endParaRPr lang="en-US" dirty="0"/>
          </a:p>
          <a:p>
            <a:r>
              <a:rPr lang="en-US" dirty="0"/>
              <a:t>The “grand repurposing” was that dopamine neurons began feeding into this system ,</a:t>
            </a:r>
          </a:p>
          <a:p>
            <a:r>
              <a:rPr lang="en-US" dirty="0"/>
              <a:t>	not just as modulators of arousal or movement, but as </a:t>
            </a:r>
            <a:r>
              <a:rPr lang="en-US" b="1" dirty="0"/>
              <a:t>teaching signals</a:t>
            </a:r>
            <a:r>
              <a:rPr lang="en-US" dirty="0"/>
              <a:t>.</a:t>
            </a:r>
          </a:p>
          <a:p>
            <a:r>
              <a:rPr lang="en-US" dirty="0"/>
              <a:t>Bursts of dopamine could bias the gate toward the actions that led to better-than-expected outcomes, </a:t>
            </a:r>
          </a:p>
          <a:p>
            <a:r>
              <a:rPr lang="en-US" dirty="0"/>
              <a:t>	while dips could reinforce suppression of actions that turned out worse.</a:t>
            </a:r>
          </a:p>
          <a:p>
            <a:endParaRPr lang="en-US" dirty="0"/>
          </a:p>
          <a:p>
            <a:r>
              <a:rPr lang="en-US" dirty="0"/>
              <a:t>So the basal ganglia’s pre-existing role as an action gate made it the perfect circuit to integrate dopamine’s new function as a prediction error signal.</a:t>
            </a:r>
          </a:p>
          <a:p>
            <a:r>
              <a:rPr lang="en-US" dirty="0"/>
              <a:t>Together, they formed the core of reinforcement learning in vertebrate brains.</a:t>
            </a:r>
          </a:p>
        </p:txBody>
      </p:sp>
      <p:sp>
        <p:nvSpPr>
          <p:cNvPr id="4" name="Slide Number Placeholder 3">
            <a:extLst>
              <a:ext uri="{FF2B5EF4-FFF2-40B4-BE49-F238E27FC236}">
                <a16:creationId xmlns:a16="http://schemas.microsoft.com/office/drawing/2014/main" id="{A5FDE876-1BE6-8D52-4364-68B1DDBA32E8}"/>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713309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6D82-68A9-CF48-6BBC-41EC2467A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46A92-1E7F-C8E2-E6A7-6C6705794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66BD1-1860-B849-2667-83CEB5D6B2DD}"/>
              </a:ext>
            </a:extLst>
          </p:cNvPr>
          <p:cNvSpPr>
            <a:spLocks noGrp="1"/>
          </p:cNvSpPr>
          <p:nvPr>
            <p:ph type="body" idx="1"/>
          </p:nvPr>
        </p:nvSpPr>
        <p:spPr/>
        <p:txBody>
          <a:bodyPr/>
          <a:lstStyle/>
          <a:p>
            <a:r>
              <a:rPr lang="en-US" dirty="0"/>
              <a:t>The basal ganglia are among the most conserved structures in all vertebrates.</a:t>
            </a:r>
          </a:p>
          <a:p>
            <a:r>
              <a:rPr lang="en-US" dirty="0"/>
              <a:t>We find the same basic circuit in fish, amphibians, reptiles, birds, and mammals.</a:t>
            </a:r>
          </a:p>
          <a:p>
            <a:endParaRPr lang="en-US" dirty="0"/>
          </a:p>
          <a:p>
            <a:r>
              <a:rPr lang="en-US" dirty="0"/>
              <a:t>The loop looks like this:</a:t>
            </a:r>
          </a:p>
          <a:p>
            <a:r>
              <a:rPr lang="en-US" dirty="0"/>
              <a:t>Signals flow from the cortex into the striatum.</a:t>
            </a:r>
          </a:p>
          <a:p>
            <a:r>
              <a:rPr lang="en-US" dirty="0"/>
              <a:t>From there, they pass through nuclei like the globus pallidus and substantia nigra, </a:t>
            </a:r>
          </a:p>
          <a:p>
            <a:r>
              <a:rPr lang="en-US" dirty="0"/>
              <a:t>	then on to the thalamus, and finally back to the cortex.</a:t>
            </a:r>
          </a:p>
          <a:p>
            <a:r>
              <a:rPr lang="en-US" dirty="0"/>
              <a:t>It’s a tightly organized feedback system.</a:t>
            </a:r>
          </a:p>
          <a:p>
            <a:endParaRPr lang="en-US" dirty="0"/>
          </a:p>
          <a:p>
            <a:r>
              <a:rPr lang="en-US" dirty="0"/>
              <a:t>As we just said, the basal ganglia’s baseline function is to </a:t>
            </a:r>
            <a:r>
              <a:rPr lang="en-US" b="1" dirty="0"/>
              <a:t>gate actions</a:t>
            </a:r>
            <a:r>
              <a:rPr lang="en-US" dirty="0"/>
              <a:t>.</a:t>
            </a:r>
          </a:p>
          <a:p>
            <a:r>
              <a:rPr lang="en-US" dirty="0"/>
              <a:t>By default, they inhibit all motor outputs.</a:t>
            </a:r>
          </a:p>
          <a:p>
            <a:r>
              <a:rPr lang="en-US" dirty="0"/>
              <a:t>But when the right inputs arrive, they release the brake on one pathway, allowing a particular action to go forward.</a:t>
            </a:r>
          </a:p>
          <a:p>
            <a:endParaRPr lang="en-US" dirty="0"/>
          </a:p>
          <a:p>
            <a:r>
              <a:rPr lang="en-US" dirty="0"/>
              <a:t>Now add dopamine into the picture.</a:t>
            </a:r>
          </a:p>
          <a:p>
            <a:r>
              <a:rPr lang="en-US" dirty="0"/>
              <a:t>Dopamine projections from the midbrain pour into the striatum, right where this gating occurs.</a:t>
            </a:r>
          </a:p>
          <a:p>
            <a:r>
              <a:rPr lang="en-US" dirty="0"/>
              <a:t>Suddenly the system doesn’t just release actions randomly — it can bias the gate based on prediction errors.</a:t>
            </a:r>
          </a:p>
          <a:p>
            <a:r>
              <a:rPr lang="en-US" dirty="0"/>
              <a:t>Actions that lead to better-than-expected outcomes are more likely to be released in the future.</a:t>
            </a:r>
          </a:p>
          <a:p>
            <a:r>
              <a:rPr lang="en-US" dirty="0"/>
              <a:t>Actions that lead to worse outcomes are more likely to stay suppressed.</a:t>
            </a:r>
          </a:p>
          <a:p>
            <a:endParaRPr lang="en-US" dirty="0"/>
          </a:p>
          <a:p>
            <a:r>
              <a:rPr lang="en-US" dirty="0"/>
              <a:t>In this way, the basal ganglia’s ancient gating mechanism, </a:t>
            </a:r>
          </a:p>
          <a:p>
            <a:r>
              <a:rPr lang="en-US" dirty="0"/>
              <a:t>	combined with dopamine teaching signals, </a:t>
            </a:r>
          </a:p>
          <a:p>
            <a:r>
              <a:rPr lang="en-US" dirty="0"/>
              <a:t>	becomes a powerful reinforcement learning engine at the core of the vertebrate brain.</a:t>
            </a:r>
          </a:p>
        </p:txBody>
      </p:sp>
      <p:sp>
        <p:nvSpPr>
          <p:cNvPr id="4" name="Slide Number Placeholder 3">
            <a:extLst>
              <a:ext uri="{FF2B5EF4-FFF2-40B4-BE49-F238E27FC236}">
                <a16:creationId xmlns:a16="http://schemas.microsoft.com/office/drawing/2014/main" id="{D717C062-9EF9-621B-DACA-6D4B5C660360}"/>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37953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B7485-3C44-DB48-B7E4-685F34B0D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76BA6-6026-6554-79EE-BE6D27E3E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7DC43-4CCD-391D-98D9-735578BCEDED}"/>
              </a:ext>
            </a:extLst>
          </p:cNvPr>
          <p:cNvSpPr>
            <a:spLocks noGrp="1"/>
          </p:cNvSpPr>
          <p:nvPr>
            <p:ph type="body" idx="1"/>
          </p:nvPr>
        </p:nvSpPr>
        <p:spPr/>
        <p:txBody>
          <a:bodyPr/>
          <a:lstStyle/>
          <a:p>
            <a:r>
              <a:rPr lang="en-US" dirty="0"/>
              <a:t>The first strong evidence that dopamine was acting as a teaching signal came from </a:t>
            </a:r>
          </a:p>
          <a:p>
            <a:r>
              <a:rPr lang="en-US" dirty="0"/>
              <a:t>	Wolfram Schultz’s experiments with monkeys in the 1990s.</a:t>
            </a:r>
          </a:p>
          <a:p>
            <a:endParaRPr lang="en-US" dirty="0"/>
          </a:p>
          <a:p>
            <a:r>
              <a:rPr lang="en-US" dirty="0"/>
              <a:t>He recorded from dopamine neurons in the midbrain while monkeys performed a simple task.</a:t>
            </a:r>
          </a:p>
          <a:p>
            <a:r>
              <a:rPr lang="en-US" dirty="0"/>
              <a:t>At first, when juice was delivered unexpectedly, dopamine neurons fired a strong burst.</a:t>
            </a:r>
          </a:p>
          <a:p>
            <a:r>
              <a:rPr lang="en-US" dirty="0"/>
              <a:t>This was the classic “better than expected” signal.</a:t>
            </a:r>
          </a:p>
          <a:p>
            <a:endParaRPr lang="en-US" dirty="0"/>
          </a:p>
          <a:p>
            <a:r>
              <a:rPr lang="en-US" dirty="0"/>
              <a:t>But after training, something changed.</a:t>
            </a:r>
          </a:p>
          <a:p>
            <a:r>
              <a:rPr lang="en-US" dirty="0"/>
              <a:t>The dopamine burst shifted earlier in time — away from the reward itself, and onto the cue that predicted the reward.</a:t>
            </a:r>
          </a:p>
          <a:p>
            <a:r>
              <a:rPr lang="en-US" dirty="0"/>
              <a:t>The juice was no longer surprising, so it no longer produced a dopamine burst.</a:t>
            </a:r>
          </a:p>
          <a:p>
            <a:endParaRPr lang="en-US" dirty="0"/>
          </a:p>
          <a:p>
            <a:r>
              <a:rPr lang="en-US" dirty="0"/>
              <a:t>And when the monkeys expected juice but it didn’t arrive, dopamine activity dipped below baseline.</a:t>
            </a:r>
          </a:p>
          <a:p>
            <a:r>
              <a:rPr lang="en-US" dirty="0"/>
              <a:t>This was a “worse than expected” signal.</a:t>
            </a:r>
          </a:p>
          <a:p>
            <a:endParaRPr lang="en-US" dirty="0"/>
          </a:p>
          <a:p>
            <a:r>
              <a:rPr lang="en-US" dirty="0"/>
              <a:t>Taken together, these patterns look exactly like a temporal difference prediction error:</a:t>
            </a:r>
          </a:p>
          <a:p>
            <a:r>
              <a:rPr lang="en-US" dirty="0"/>
              <a:t>Better than expected → burst</a:t>
            </a:r>
          </a:p>
          <a:p>
            <a:r>
              <a:rPr lang="en-US" dirty="0"/>
              <a:t>As expected → no change</a:t>
            </a:r>
          </a:p>
          <a:p>
            <a:r>
              <a:rPr lang="en-US" dirty="0"/>
              <a:t>Worse than expected → dip</a:t>
            </a:r>
          </a:p>
          <a:p>
            <a:endParaRPr lang="en-US" dirty="0"/>
          </a:p>
          <a:p>
            <a:r>
              <a:rPr lang="en-US" dirty="0"/>
              <a:t>This was the first clear physiological evidence that dopamine neurons </a:t>
            </a:r>
          </a:p>
          <a:p>
            <a:r>
              <a:rPr lang="en-US" dirty="0"/>
              <a:t>	are encoding the same kind of error signal we modeled at the algorithmic level.</a:t>
            </a:r>
          </a:p>
        </p:txBody>
      </p:sp>
      <p:sp>
        <p:nvSpPr>
          <p:cNvPr id="4" name="Slide Number Placeholder 3">
            <a:extLst>
              <a:ext uri="{FF2B5EF4-FFF2-40B4-BE49-F238E27FC236}">
                <a16:creationId xmlns:a16="http://schemas.microsoft.com/office/drawing/2014/main" id="{3A4C2DA6-0F1E-62E0-74FF-993195CB1504}"/>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52723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C614-9DC5-295A-F4DD-DBE191326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789CF-044E-5E66-B32D-2813F88E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3C61E-6476-818A-EC31-989D8C68C8C4}"/>
              </a:ext>
            </a:extLst>
          </p:cNvPr>
          <p:cNvSpPr>
            <a:spLocks noGrp="1"/>
          </p:cNvSpPr>
          <p:nvPr>
            <p:ph type="body" idx="1"/>
          </p:nvPr>
        </p:nvSpPr>
        <p:spPr/>
        <p:txBody>
          <a:bodyPr/>
          <a:lstStyle/>
          <a:p>
            <a:r>
              <a:rPr lang="en-US" dirty="0"/>
              <a:t>Schultz and colleagues showed that dopamine neurons behave,</a:t>
            </a:r>
          </a:p>
          <a:p>
            <a:r>
              <a:rPr lang="en-US" dirty="0"/>
              <a:t>	exactly as the prediction error rules would predict.</a:t>
            </a:r>
            <a:br>
              <a:rPr lang="en-US" dirty="0"/>
            </a:br>
            <a:endParaRPr lang="en-US" dirty="0"/>
          </a:p>
          <a:p>
            <a:r>
              <a:rPr lang="en-US" dirty="0"/>
              <a:t>In simple Pavlovian conditioning, dopamine neurons fire strongly </a:t>
            </a:r>
          </a:p>
          <a:p>
            <a:r>
              <a:rPr lang="en-US" dirty="0"/>
              <a:t>	when a reward is delivered unexpectedly.</a:t>
            </a:r>
          </a:p>
          <a:p>
            <a:r>
              <a:rPr lang="en-US" dirty="0"/>
              <a:t>But with repeated cue–reward pairings, that burst of activity shifts earlier in time </a:t>
            </a:r>
          </a:p>
          <a:p>
            <a:r>
              <a:rPr lang="en-US" dirty="0"/>
              <a:t>	— from the reward itself to the cue that predicts it.</a:t>
            </a:r>
          </a:p>
          <a:p>
            <a:r>
              <a:rPr lang="en-US" dirty="0"/>
              <a:t>At the time of reward, there is no burst, because there is no longer any prediction error.</a:t>
            </a:r>
            <a:br>
              <a:rPr lang="en-US" dirty="0"/>
            </a:br>
            <a:endParaRPr lang="en-US" dirty="0"/>
          </a:p>
          <a:p>
            <a:r>
              <a:rPr lang="en-US" dirty="0"/>
              <a:t>In blocking, if a reward is already fully predicted by one cue, </a:t>
            </a:r>
          </a:p>
          <a:p>
            <a:r>
              <a:rPr lang="en-US" dirty="0"/>
              <a:t>	adding a new cue produces no dopamine response.</a:t>
            </a:r>
          </a:p>
          <a:p>
            <a:r>
              <a:rPr lang="en-US" dirty="0"/>
              <a:t>Because there is no prediction error, no learning accrues to the new cue.</a:t>
            </a:r>
          </a:p>
          <a:p>
            <a:endParaRPr lang="en-US" dirty="0"/>
          </a:p>
          <a:p>
            <a:r>
              <a:rPr lang="en-US" dirty="0"/>
              <a:t>And in over-expectation, when two cues are each trained separately to predict a reward, </a:t>
            </a:r>
          </a:p>
          <a:p>
            <a:r>
              <a:rPr lang="en-US" dirty="0"/>
              <a:t>	then presented together, the combined expectation is greater than what is delivered.</a:t>
            </a:r>
          </a:p>
          <a:p>
            <a:r>
              <a:rPr lang="en-US" dirty="0"/>
              <a:t>That produces a negative prediction error </a:t>
            </a:r>
          </a:p>
          <a:p>
            <a:r>
              <a:rPr lang="en-US" dirty="0"/>
              <a:t>	— dopamine firing dips below baseline at the time of reward, </a:t>
            </a:r>
          </a:p>
          <a:p>
            <a:r>
              <a:rPr lang="en-US" dirty="0"/>
              <a:t>	and associative strength decreases.</a:t>
            </a:r>
          </a:p>
          <a:p>
            <a:endParaRPr lang="en-US" dirty="0"/>
          </a:p>
          <a:p>
            <a:r>
              <a:rPr lang="en-US" dirty="0"/>
              <a:t>So dopamine neurons don’t just respond to reward.</a:t>
            </a:r>
          </a:p>
          <a:p>
            <a:r>
              <a:rPr lang="en-US" dirty="0"/>
              <a:t>They follow the exact mathematical rules of prediction error </a:t>
            </a:r>
          </a:p>
          <a:p>
            <a:r>
              <a:rPr lang="en-US" dirty="0"/>
              <a:t>	as formalized in Sutton and Barto’s reinforcement learning model.</a:t>
            </a:r>
          </a:p>
        </p:txBody>
      </p:sp>
      <p:sp>
        <p:nvSpPr>
          <p:cNvPr id="4" name="Slide Number Placeholder 3">
            <a:extLst>
              <a:ext uri="{FF2B5EF4-FFF2-40B4-BE49-F238E27FC236}">
                <a16:creationId xmlns:a16="http://schemas.microsoft.com/office/drawing/2014/main" id="{635903AC-FECA-F911-0001-6D1943B7EA81}"/>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573407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Brains and Reinforcement Learning</a:t>
            </a:r>
          </a:p>
          <a:p>
            <a:pPr marL="0" indent="0" algn="ctr">
              <a:buNone/>
            </a:pPr>
            <a:r>
              <a:rPr lang="en-US" dirty="0">
                <a:latin typeface="Calibri"/>
                <a:cs typeface="Calibri"/>
              </a:rPr>
              <a:t>Lecture 3: The Implementational Level</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AB1D-EC10-358D-79A2-C29F252D980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3A4E44E-9FC9-F6D2-B6D7-601882A2525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D9F2E7A7-10AA-F551-33A7-5BF4A57B92FE}"/>
              </a:ext>
            </a:extLst>
          </p:cNvPr>
          <p:cNvSpPr txBox="1"/>
          <p:nvPr/>
        </p:nvSpPr>
        <p:spPr>
          <a:xfrm>
            <a:off x="6847115" y="1730860"/>
            <a:ext cx="4825413" cy="2585323"/>
          </a:xfrm>
          <a:prstGeom prst="rect">
            <a:avLst/>
          </a:prstGeom>
          <a:noFill/>
        </p:spPr>
        <p:txBody>
          <a:bodyPr wrap="square" rtlCol="0">
            <a:spAutoFit/>
          </a:bodyPr>
          <a:lstStyle/>
          <a:p>
            <a:r>
              <a:rPr lang="en-US" sz="3200" b="1" dirty="0"/>
              <a:t>Basal Ganglia Anatomy</a:t>
            </a:r>
            <a:endParaRPr lang="en-US" sz="3200" dirty="0"/>
          </a:p>
          <a:p>
            <a:pPr marL="457200" indent="-457200">
              <a:buFont typeface="Arial" panose="020B0604020202020204" pitchFamily="34" charset="0"/>
              <a:buChar char="•"/>
            </a:pPr>
            <a:r>
              <a:rPr lang="en-US" sz="2600" dirty="0"/>
              <a:t>Input hub: striatum</a:t>
            </a:r>
          </a:p>
          <a:p>
            <a:pPr marL="457200" indent="-457200">
              <a:buFont typeface="Arial" panose="020B0604020202020204" pitchFamily="34" charset="0"/>
              <a:buChar char="•"/>
            </a:pPr>
            <a:r>
              <a:rPr lang="en-US" sz="2600" dirty="0"/>
              <a:t>Output nuclei: globus pallidus, substantia nigra</a:t>
            </a:r>
          </a:p>
          <a:p>
            <a:pPr marL="457200" indent="-457200">
              <a:buFont typeface="Arial" panose="020B0604020202020204" pitchFamily="34" charset="0"/>
              <a:buChar char="•"/>
            </a:pPr>
            <a:r>
              <a:rPr lang="en-US" sz="2600" dirty="0"/>
              <a:t>Loop: cortex → striatum → pallidum → thalamus → cortex</a:t>
            </a:r>
          </a:p>
        </p:txBody>
      </p:sp>
      <p:pic>
        <p:nvPicPr>
          <p:cNvPr id="4100" name="Picture 4" descr="Basal ganglia - Wikipedia">
            <a:extLst>
              <a:ext uri="{FF2B5EF4-FFF2-40B4-BE49-F238E27FC236}">
                <a16:creationId xmlns:a16="http://schemas.microsoft.com/office/drawing/2014/main" id="{D7D7DADC-0281-BDD2-191B-CFD6F314D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7441"/>
            <a:ext cx="6442004" cy="36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AD5D-981A-9640-D3EF-A70C337500B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F7C22B4-4485-7F99-545E-307A2DAB6A8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12418D47-2283-A7AF-3114-9CA9A433DC6D}"/>
              </a:ext>
            </a:extLst>
          </p:cNvPr>
          <p:cNvSpPr txBox="1"/>
          <p:nvPr/>
        </p:nvSpPr>
        <p:spPr>
          <a:xfrm>
            <a:off x="6606861" y="1730860"/>
            <a:ext cx="5460643" cy="2585323"/>
          </a:xfrm>
          <a:prstGeom prst="rect">
            <a:avLst/>
          </a:prstGeom>
          <a:noFill/>
        </p:spPr>
        <p:txBody>
          <a:bodyPr wrap="square" rtlCol="0">
            <a:spAutoFit/>
          </a:bodyPr>
          <a:lstStyle/>
          <a:p>
            <a:r>
              <a:rPr lang="en-US" sz="3200" b="1" dirty="0"/>
              <a:t>Actor–Critic in the Brain</a:t>
            </a:r>
            <a:endParaRPr lang="en-US" sz="3200" dirty="0"/>
          </a:p>
          <a:p>
            <a:pPr marL="457200" indent="-457200">
              <a:buFont typeface="Arial" panose="020B0604020202020204" pitchFamily="34" charset="0"/>
              <a:buChar char="•"/>
            </a:pPr>
            <a:r>
              <a:rPr lang="en-US" sz="2600" dirty="0"/>
              <a:t>Ventral striatum ≈ critic (value predictions)</a:t>
            </a:r>
          </a:p>
          <a:p>
            <a:pPr marL="457200" indent="-457200">
              <a:buFont typeface="Arial" panose="020B0604020202020204" pitchFamily="34" charset="0"/>
              <a:buChar char="•"/>
            </a:pPr>
            <a:r>
              <a:rPr lang="en-US" sz="2600" dirty="0"/>
              <a:t>Dorsal striatum ≈ actor (action choices)</a:t>
            </a:r>
          </a:p>
          <a:p>
            <a:pPr marL="457200" indent="-457200">
              <a:buFont typeface="Arial" panose="020B0604020202020204" pitchFamily="34" charset="0"/>
              <a:buChar char="•"/>
            </a:pPr>
            <a:r>
              <a:rPr lang="en-US" sz="2600" dirty="0"/>
              <a:t>Dopamine TD errors update both</a:t>
            </a:r>
          </a:p>
        </p:txBody>
      </p:sp>
      <p:pic>
        <p:nvPicPr>
          <p:cNvPr id="4100" name="Picture 4" descr="Basal ganglia - Wikipedia">
            <a:extLst>
              <a:ext uri="{FF2B5EF4-FFF2-40B4-BE49-F238E27FC236}">
                <a16:creationId xmlns:a16="http://schemas.microsoft.com/office/drawing/2014/main" id="{689AECC1-CA0B-2D2C-2813-6CA4FE572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7441"/>
            <a:ext cx="6442004" cy="36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278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C5E30-DDCC-1DD3-019D-6812524A879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C9819B5-AA4D-B35B-1F1D-04E94F1B00C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7F9E2D6B-DAEF-3E9C-D557-96E2CA0FD090}"/>
              </a:ext>
            </a:extLst>
          </p:cNvPr>
          <p:cNvSpPr txBox="1"/>
          <p:nvPr/>
        </p:nvSpPr>
        <p:spPr>
          <a:xfrm>
            <a:off x="6596743" y="1730860"/>
            <a:ext cx="5470761" cy="2985433"/>
          </a:xfrm>
          <a:prstGeom prst="rect">
            <a:avLst/>
          </a:prstGeom>
          <a:noFill/>
        </p:spPr>
        <p:txBody>
          <a:bodyPr wrap="square" rtlCol="0">
            <a:spAutoFit/>
          </a:bodyPr>
          <a:lstStyle/>
          <a:p>
            <a:r>
              <a:rPr lang="en-US" sz="3200" b="1" dirty="0"/>
              <a:t>Direct and Indirect Pathways</a:t>
            </a:r>
            <a:endParaRPr lang="en-US" sz="3200" dirty="0"/>
          </a:p>
          <a:p>
            <a:pPr marL="457200" indent="-457200">
              <a:buFont typeface="Arial" panose="020B0604020202020204" pitchFamily="34" charset="0"/>
              <a:buChar char="•"/>
            </a:pPr>
            <a:r>
              <a:rPr lang="en-US" sz="2600" dirty="0"/>
              <a:t>D1 receptors: direct “Go” pathway → promote action</a:t>
            </a:r>
          </a:p>
          <a:p>
            <a:pPr marL="457200" indent="-457200">
              <a:buFont typeface="Arial" panose="020B0604020202020204" pitchFamily="34" charset="0"/>
              <a:buChar char="•"/>
            </a:pPr>
            <a:r>
              <a:rPr lang="en-US" sz="2600" dirty="0"/>
              <a:t>D2 receptors: indirect “No-Go” pathway → suppress action</a:t>
            </a:r>
          </a:p>
          <a:p>
            <a:pPr marL="457200" indent="-457200">
              <a:buFont typeface="Arial" panose="020B0604020202020204" pitchFamily="34" charset="0"/>
              <a:buChar char="•"/>
            </a:pPr>
            <a:r>
              <a:rPr lang="en-US" sz="2600" dirty="0"/>
              <a:t>Dopamine shifts balance between Go and No-Go</a:t>
            </a:r>
          </a:p>
        </p:txBody>
      </p:sp>
      <p:pic>
        <p:nvPicPr>
          <p:cNvPr id="8194" name="Picture 2" descr="Direct and indirect pathways of the basal ganglia. The direct pathway,... |  Download Scientific Diagram">
            <a:extLst>
              <a:ext uri="{FF2B5EF4-FFF2-40B4-BE49-F238E27FC236}">
                <a16:creationId xmlns:a16="http://schemas.microsoft.com/office/drawing/2014/main" id="{92732009-BBAC-70EC-A93B-AD78FBA73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9" y="582761"/>
            <a:ext cx="5741611" cy="54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760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73E72-18AF-B318-F651-D68F0F4A8C3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00D2897-A0F8-BA12-7A27-F08871F8DFF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BE1319BE-0640-461B-EAC9-52246624BC75}"/>
              </a:ext>
            </a:extLst>
          </p:cNvPr>
          <p:cNvSpPr txBox="1"/>
          <p:nvPr/>
        </p:nvSpPr>
        <p:spPr>
          <a:xfrm>
            <a:off x="6325895" y="1730860"/>
            <a:ext cx="5741610" cy="2985433"/>
          </a:xfrm>
          <a:prstGeom prst="rect">
            <a:avLst/>
          </a:prstGeom>
          <a:noFill/>
        </p:spPr>
        <p:txBody>
          <a:bodyPr wrap="square" rtlCol="0">
            <a:spAutoFit/>
          </a:bodyPr>
          <a:lstStyle/>
          <a:p>
            <a:r>
              <a:rPr lang="en-US" sz="3200" b="1" dirty="0"/>
              <a:t>Learning Mechanism</a:t>
            </a:r>
            <a:endParaRPr lang="en-US" sz="3200" dirty="0"/>
          </a:p>
          <a:p>
            <a:pPr marL="457200" indent="-457200">
              <a:buFont typeface="Arial" panose="020B0604020202020204" pitchFamily="34" charset="0"/>
              <a:buChar char="•"/>
            </a:pPr>
            <a:r>
              <a:rPr lang="en-US" sz="2600" dirty="0"/>
              <a:t>Dopamine bursts → strengthen “Go” synapses (D1)</a:t>
            </a:r>
          </a:p>
          <a:p>
            <a:pPr marL="457200" indent="-457200">
              <a:buFont typeface="Arial" panose="020B0604020202020204" pitchFamily="34" charset="0"/>
              <a:buChar char="•"/>
            </a:pPr>
            <a:r>
              <a:rPr lang="en-US" sz="2600" dirty="0"/>
              <a:t>Dopamine dips → strengthen “No-Go” synapses (D2)</a:t>
            </a:r>
          </a:p>
          <a:p>
            <a:pPr marL="457200" indent="-457200">
              <a:buFont typeface="Arial" panose="020B0604020202020204" pitchFamily="34" charset="0"/>
              <a:buChar char="•"/>
            </a:pPr>
            <a:r>
              <a:rPr lang="en-US" sz="2600" dirty="0"/>
              <a:t>Implements trial-and-error learning in the striatum</a:t>
            </a:r>
          </a:p>
        </p:txBody>
      </p:sp>
      <p:pic>
        <p:nvPicPr>
          <p:cNvPr id="8194" name="Picture 2" descr="Direct and indirect pathways of the basal ganglia. The direct pathway,... |  Download Scientific Diagram">
            <a:extLst>
              <a:ext uri="{FF2B5EF4-FFF2-40B4-BE49-F238E27FC236}">
                <a16:creationId xmlns:a16="http://schemas.microsoft.com/office/drawing/2014/main" id="{4FDC7A5D-472F-6AFC-E9BA-DE41700D1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9" y="582761"/>
            <a:ext cx="5741611" cy="54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20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85CF1-B353-894D-385E-38CCA949950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4E0C830-46EC-1963-0C1C-06436BC5148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250823E4-51C1-568B-BB2F-E89A39BAF715}"/>
              </a:ext>
            </a:extLst>
          </p:cNvPr>
          <p:cNvSpPr txBox="1"/>
          <p:nvPr/>
        </p:nvSpPr>
        <p:spPr>
          <a:xfrm>
            <a:off x="6204857" y="1730860"/>
            <a:ext cx="5862647" cy="2585323"/>
          </a:xfrm>
          <a:prstGeom prst="rect">
            <a:avLst/>
          </a:prstGeom>
          <a:noFill/>
        </p:spPr>
        <p:txBody>
          <a:bodyPr wrap="square" rtlCol="0">
            <a:spAutoFit/>
          </a:bodyPr>
          <a:lstStyle/>
          <a:p>
            <a:r>
              <a:rPr lang="en-US" sz="3200" b="1" dirty="0"/>
              <a:t>Example: Checkers in the Brain</a:t>
            </a:r>
            <a:endParaRPr lang="en-US" sz="3200" dirty="0"/>
          </a:p>
          <a:p>
            <a:pPr marL="457200" indent="-457200">
              <a:buFont typeface="Arial" panose="020B0604020202020204" pitchFamily="34" charset="0"/>
              <a:buChar char="•"/>
            </a:pPr>
            <a:r>
              <a:rPr lang="en-US" sz="2600" dirty="0"/>
              <a:t>Critic: ventral striatum predicts board states</a:t>
            </a:r>
          </a:p>
          <a:p>
            <a:pPr marL="457200" indent="-457200">
              <a:buFont typeface="Arial" panose="020B0604020202020204" pitchFamily="34" charset="0"/>
              <a:buChar char="•"/>
            </a:pPr>
            <a:r>
              <a:rPr lang="en-US" sz="2600" dirty="0"/>
              <a:t>Actor: dorsal striatum selects moves</a:t>
            </a:r>
          </a:p>
          <a:p>
            <a:pPr marL="457200" indent="-457200">
              <a:buFont typeface="Arial" panose="020B0604020202020204" pitchFamily="34" charset="0"/>
              <a:buChar char="•"/>
            </a:pPr>
            <a:r>
              <a:rPr lang="en-US" sz="2600" dirty="0"/>
              <a:t>Dopamine bursts/dips update both via plasticity</a:t>
            </a:r>
          </a:p>
        </p:txBody>
      </p:sp>
      <p:pic>
        <p:nvPicPr>
          <p:cNvPr id="8194" name="Picture 2" descr="Direct and indirect pathways of the basal ganglia. The direct pathway,... |  Download Scientific Diagram">
            <a:extLst>
              <a:ext uri="{FF2B5EF4-FFF2-40B4-BE49-F238E27FC236}">
                <a16:creationId xmlns:a16="http://schemas.microsoft.com/office/drawing/2014/main" id="{5234487B-3F24-A8D4-134C-89A5D5AB7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 y="582761"/>
            <a:ext cx="5741611" cy="54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499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F59A-881D-CD15-F0C6-207EF08337C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A58102D-1BD9-256A-98BD-A5135C2F53F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2AF4E45E-2905-58DF-8415-D794890C43E4}"/>
              </a:ext>
            </a:extLst>
          </p:cNvPr>
          <p:cNvSpPr txBox="1"/>
          <p:nvPr/>
        </p:nvSpPr>
        <p:spPr>
          <a:xfrm>
            <a:off x="6411683" y="1730860"/>
            <a:ext cx="5655821" cy="2585323"/>
          </a:xfrm>
          <a:prstGeom prst="rect">
            <a:avLst/>
          </a:prstGeom>
          <a:noFill/>
        </p:spPr>
        <p:txBody>
          <a:bodyPr wrap="square" rtlCol="0">
            <a:spAutoFit/>
          </a:bodyPr>
          <a:lstStyle/>
          <a:p>
            <a:r>
              <a:rPr lang="en-US" sz="3200" b="1" dirty="0"/>
              <a:t>Beyond Simple Rewards</a:t>
            </a:r>
            <a:endParaRPr lang="en-US" sz="3200" dirty="0"/>
          </a:p>
          <a:p>
            <a:pPr marL="457200" indent="-457200">
              <a:buFont typeface="Arial" panose="020B0604020202020204" pitchFamily="34" charset="0"/>
              <a:buChar char="•"/>
            </a:pPr>
            <a:r>
              <a:rPr lang="en-US" sz="2600" dirty="0"/>
              <a:t>Dopamine ≠ “pleasure chemical”</a:t>
            </a:r>
          </a:p>
          <a:p>
            <a:pPr marL="457200" indent="-457200">
              <a:buFont typeface="Arial" panose="020B0604020202020204" pitchFamily="34" charset="0"/>
              <a:buChar char="•"/>
            </a:pPr>
            <a:r>
              <a:rPr lang="en-US" sz="2600" dirty="0"/>
              <a:t>Also signals novelty, salience, uncertainty</a:t>
            </a:r>
          </a:p>
          <a:p>
            <a:pPr marL="457200" indent="-457200">
              <a:buFont typeface="Arial" panose="020B0604020202020204" pitchFamily="34" charset="0"/>
              <a:buChar char="•"/>
            </a:pPr>
            <a:r>
              <a:rPr lang="en-US" sz="2600" dirty="0"/>
              <a:t>General teaching signal, not just reward</a:t>
            </a:r>
          </a:p>
        </p:txBody>
      </p:sp>
      <p:pic>
        <p:nvPicPr>
          <p:cNvPr id="11266" name="Picture 2" descr="Is Dopamine the Villain of Gaming?">
            <a:extLst>
              <a:ext uri="{FF2B5EF4-FFF2-40B4-BE49-F238E27FC236}">
                <a16:creationId xmlns:a16="http://schemas.microsoft.com/office/drawing/2014/main" id="{0B1F3769-376B-C6FF-49B3-6B9282EA1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94" y="1206953"/>
            <a:ext cx="6021009" cy="338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6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20A81-2FC6-82C0-08BB-6D8B9BC6AD3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DF256CF-468D-53C4-6003-FE41D5472D9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04721DDE-CBBB-75A9-97A8-35CEBF5005B2}"/>
              </a:ext>
            </a:extLst>
          </p:cNvPr>
          <p:cNvSpPr txBox="1"/>
          <p:nvPr/>
        </p:nvSpPr>
        <p:spPr>
          <a:xfrm>
            <a:off x="5780315" y="1730860"/>
            <a:ext cx="6287190" cy="2585323"/>
          </a:xfrm>
          <a:prstGeom prst="rect">
            <a:avLst/>
          </a:prstGeom>
          <a:noFill/>
        </p:spPr>
        <p:txBody>
          <a:bodyPr wrap="square" rtlCol="0">
            <a:spAutoFit/>
          </a:bodyPr>
          <a:lstStyle/>
          <a:p>
            <a:r>
              <a:rPr lang="en-US" sz="3200" b="1" dirty="0"/>
              <a:t>Other Neuromodulators</a:t>
            </a:r>
            <a:endParaRPr lang="en-US" sz="3200" dirty="0"/>
          </a:p>
          <a:p>
            <a:pPr marL="457200" indent="-457200">
              <a:buFont typeface="Arial" panose="020B0604020202020204" pitchFamily="34" charset="0"/>
              <a:buChar char="•"/>
            </a:pPr>
            <a:r>
              <a:rPr lang="en-US" sz="2600" dirty="0"/>
              <a:t>Serotonin → patience, inhibition, aversive learning</a:t>
            </a:r>
          </a:p>
          <a:p>
            <a:pPr marL="457200" indent="-457200">
              <a:buFont typeface="Arial" panose="020B0604020202020204" pitchFamily="34" charset="0"/>
              <a:buChar char="•"/>
            </a:pPr>
            <a:r>
              <a:rPr lang="en-US" sz="2600" dirty="0"/>
              <a:t>Norepinephrine → arousal, attention, surprise</a:t>
            </a:r>
          </a:p>
          <a:p>
            <a:pPr marL="457200" indent="-457200">
              <a:buFont typeface="Arial" panose="020B0604020202020204" pitchFamily="34" charset="0"/>
              <a:buChar char="•"/>
            </a:pPr>
            <a:r>
              <a:rPr lang="en-US" sz="2600" dirty="0"/>
              <a:t>Work with dopamine to balance behavior</a:t>
            </a:r>
          </a:p>
        </p:txBody>
      </p:sp>
      <p:pic>
        <p:nvPicPr>
          <p:cNvPr id="10242" name="Picture 2">
            <a:extLst>
              <a:ext uri="{FF2B5EF4-FFF2-40B4-BE49-F238E27FC236}">
                <a16:creationId xmlns:a16="http://schemas.microsoft.com/office/drawing/2014/main" id="{E2444983-CC92-CA95-BFBC-3ECF37662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4" y="1177721"/>
            <a:ext cx="4833257" cy="271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86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0F8E-0993-8FDF-8357-CF7C12E7CE5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F363F13-95D7-4EFB-FC47-DA47DBDC686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EE65122F-498C-6221-732F-4C0E6D93EDB4}"/>
              </a:ext>
            </a:extLst>
          </p:cNvPr>
          <p:cNvSpPr txBox="1"/>
          <p:nvPr/>
        </p:nvSpPr>
        <p:spPr>
          <a:xfrm>
            <a:off x="6403375" y="1392865"/>
            <a:ext cx="5078876" cy="3477875"/>
          </a:xfrm>
          <a:prstGeom prst="rect">
            <a:avLst/>
          </a:prstGeom>
          <a:noFill/>
        </p:spPr>
        <p:txBody>
          <a:bodyPr wrap="square" rtlCol="0">
            <a:spAutoFit/>
          </a:bodyPr>
          <a:lstStyle/>
          <a:p>
            <a:r>
              <a:rPr lang="en-US" sz="3200" b="1" dirty="0"/>
              <a:t>Habits vs Goal-Directed Systems</a:t>
            </a:r>
            <a:endParaRPr lang="en-US" sz="3200" dirty="0"/>
          </a:p>
          <a:p>
            <a:pPr marL="457200" indent="-457200">
              <a:buFont typeface="Arial" panose="020B0604020202020204" pitchFamily="34" charset="0"/>
              <a:buChar char="•"/>
            </a:pPr>
            <a:r>
              <a:rPr lang="en-US" sz="2600" dirty="0"/>
              <a:t>Dorsomedial striatum → goal-directed (devaluation-sensitive)</a:t>
            </a:r>
          </a:p>
          <a:p>
            <a:pPr marL="457200" indent="-457200">
              <a:buFont typeface="Arial" panose="020B0604020202020204" pitchFamily="34" charset="0"/>
              <a:buChar char="•"/>
            </a:pPr>
            <a:r>
              <a:rPr lang="en-US" sz="2600" dirty="0"/>
              <a:t>Dorsolateral striatum → habits (outcome-insensitive)</a:t>
            </a:r>
          </a:p>
          <a:p>
            <a:pPr marL="457200" indent="-457200">
              <a:buFont typeface="Arial" panose="020B0604020202020204" pitchFamily="34" charset="0"/>
              <a:buChar char="•"/>
            </a:pPr>
            <a:r>
              <a:rPr lang="en-US" sz="2600" dirty="0"/>
              <a:t>Practice shifts control from goals to habits</a:t>
            </a:r>
          </a:p>
        </p:txBody>
      </p:sp>
      <p:pic>
        <p:nvPicPr>
          <p:cNvPr id="3" name="Picture 2" descr="Differential Engagement of the Ventromedial Prefrontal Cortex by Goal- Directed and Habitual Behavior toward Food Pictures in Humans | Journal of  Neuroscience">
            <a:extLst>
              <a:ext uri="{FF2B5EF4-FFF2-40B4-BE49-F238E27FC236}">
                <a16:creationId xmlns:a16="http://schemas.microsoft.com/office/drawing/2014/main" id="{10008D20-0DCC-208E-77E2-5338BF98D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21" y="1392865"/>
            <a:ext cx="5346740" cy="407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1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192FF-2066-4428-C6EF-9CA04BAB3C5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9EFD6E8-63C5-C723-C3A9-BD8C81FE0DB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C105E40F-EE53-92E9-6E50-40D3006B8989}"/>
              </a:ext>
            </a:extLst>
          </p:cNvPr>
          <p:cNvSpPr txBox="1"/>
          <p:nvPr/>
        </p:nvSpPr>
        <p:spPr>
          <a:xfrm>
            <a:off x="5780315" y="1730860"/>
            <a:ext cx="6287190" cy="2585323"/>
          </a:xfrm>
          <a:prstGeom prst="rect">
            <a:avLst/>
          </a:prstGeom>
          <a:noFill/>
        </p:spPr>
        <p:txBody>
          <a:bodyPr wrap="square" rtlCol="0">
            <a:spAutoFit/>
          </a:bodyPr>
          <a:lstStyle/>
          <a:p>
            <a:r>
              <a:rPr lang="en-US" sz="3200" b="1" dirty="0"/>
              <a:t>Addiction</a:t>
            </a:r>
            <a:endParaRPr lang="en-US" sz="3200" dirty="0"/>
          </a:p>
          <a:p>
            <a:pPr marL="457200" indent="-457200">
              <a:buFont typeface="Arial" panose="020B0604020202020204" pitchFamily="34" charset="0"/>
              <a:buChar char="•"/>
            </a:pPr>
            <a:r>
              <a:rPr lang="en-US" sz="2600" dirty="0"/>
              <a:t>Drugs hijack dopamine prediction error</a:t>
            </a:r>
          </a:p>
          <a:p>
            <a:pPr marL="457200" indent="-457200">
              <a:buFont typeface="Arial" panose="020B0604020202020204" pitchFamily="34" charset="0"/>
              <a:buChar char="•"/>
            </a:pPr>
            <a:r>
              <a:rPr lang="en-US" sz="2600" dirty="0"/>
              <a:t>Produce artificial bursts, regardless of outcome</a:t>
            </a:r>
          </a:p>
          <a:p>
            <a:pPr marL="457200" indent="-457200">
              <a:buFont typeface="Arial" panose="020B0604020202020204" pitchFamily="34" charset="0"/>
              <a:buChar char="•"/>
            </a:pPr>
            <a:r>
              <a:rPr lang="en-US" sz="2600" dirty="0"/>
              <a:t>Shift behavior from goal-directed to habitual</a:t>
            </a:r>
          </a:p>
        </p:txBody>
      </p:sp>
      <p:pic>
        <p:nvPicPr>
          <p:cNvPr id="12292" name="Picture 4" descr="It's so important to understand the role of dopamine in our brains and how  different factors affect the natural levels. Especially with our kids'  developing brains, we encourage you to consider how">
            <a:extLst>
              <a:ext uri="{FF2B5EF4-FFF2-40B4-BE49-F238E27FC236}">
                <a16:creationId xmlns:a16="http://schemas.microsoft.com/office/drawing/2014/main" id="{510CBD78-49E1-F8EF-ED2F-370F9AFF5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96" y="476250"/>
            <a:ext cx="5140780" cy="51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3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C59C-0A2C-6781-6B54-16E177897B3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9671DCE-7142-00CB-7C91-55E359D76FA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6A62FC84-2E37-C7D6-8034-87B35C051AC0}"/>
              </a:ext>
            </a:extLst>
          </p:cNvPr>
          <p:cNvSpPr txBox="1"/>
          <p:nvPr/>
        </p:nvSpPr>
        <p:spPr>
          <a:xfrm>
            <a:off x="6216935" y="1730860"/>
            <a:ext cx="5850569" cy="2985433"/>
          </a:xfrm>
          <a:prstGeom prst="rect">
            <a:avLst/>
          </a:prstGeom>
          <a:noFill/>
        </p:spPr>
        <p:txBody>
          <a:bodyPr wrap="square" rtlCol="0">
            <a:spAutoFit/>
          </a:bodyPr>
          <a:lstStyle/>
          <a:p>
            <a:r>
              <a:rPr lang="en-US" sz="3200" b="1" dirty="0"/>
              <a:t>Other Circuits in RL</a:t>
            </a:r>
            <a:endParaRPr lang="en-US" sz="3200" dirty="0"/>
          </a:p>
          <a:p>
            <a:pPr marL="457200" indent="-457200">
              <a:buFont typeface="Arial" panose="020B0604020202020204" pitchFamily="34" charset="0"/>
              <a:buChar char="•"/>
            </a:pPr>
            <a:r>
              <a:rPr lang="en-US" sz="2600" dirty="0"/>
              <a:t>Prefrontal cortex → planning, model-based RL</a:t>
            </a:r>
          </a:p>
          <a:p>
            <a:pPr marL="457200" indent="-457200">
              <a:buFont typeface="Arial" panose="020B0604020202020204" pitchFamily="34" charset="0"/>
              <a:buChar char="•"/>
            </a:pPr>
            <a:r>
              <a:rPr lang="en-US" sz="2600" dirty="0"/>
              <a:t>Amygdala → valence, Pavlovian responses</a:t>
            </a:r>
          </a:p>
          <a:p>
            <a:pPr marL="457200" indent="-457200">
              <a:buFont typeface="Arial" panose="020B0604020202020204" pitchFamily="34" charset="0"/>
              <a:buChar char="•"/>
            </a:pPr>
            <a:r>
              <a:rPr lang="en-US" sz="2600" dirty="0"/>
              <a:t>Hippocampus → context, episodic memory</a:t>
            </a:r>
          </a:p>
        </p:txBody>
      </p:sp>
      <p:pic>
        <p:nvPicPr>
          <p:cNvPr id="13314" name="Picture 2" descr="What Is The Amygdala: Function &amp; Brain Location">
            <a:extLst>
              <a:ext uri="{FF2B5EF4-FFF2-40B4-BE49-F238E27FC236}">
                <a16:creationId xmlns:a16="http://schemas.microsoft.com/office/drawing/2014/main" id="{B62B1325-C0D4-3D29-A332-3888FCD16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95" y="1302968"/>
            <a:ext cx="5850568" cy="40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64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950351" y="1103793"/>
            <a:ext cx="10380258" cy="3970318"/>
          </a:xfrm>
          <a:prstGeom prst="rect">
            <a:avLst/>
          </a:prstGeom>
          <a:noFill/>
        </p:spPr>
        <p:txBody>
          <a:bodyPr wrap="square" rtlCol="0">
            <a:spAutoFit/>
          </a:bodyPr>
          <a:lstStyle/>
          <a:p>
            <a:r>
              <a:rPr lang="en-US" sz="3600" b="1" dirty="0"/>
              <a:t>Reading Check 6-3</a:t>
            </a:r>
          </a:p>
          <a:p>
            <a:endParaRPr lang="en-US" sz="3600" dirty="0"/>
          </a:p>
          <a:p>
            <a:r>
              <a:rPr lang="en-US" sz="3600" b="1" dirty="0"/>
              <a:t>Password</a:t>
            </a:r>
            <a:r>
              <a:rPr lang="en-US" sz="3600" dirty="0"/>
              <a:t>: critic</a:t>
            </a:r>
          </a:p>
          <a:p>
            <a:endParaRPr lang="en-US" sz="3600" dirty="0"/>
          </a:p>
          <a:p>
            <a:r>
              <a:rPr lang="en-US" sz="3600" b="1" dirty="0"/>
              <a:t>Question</a:t>
            </a:r>
            <a:r>
              <a:rPr lang="en-US" sz="3600" dirty="0"/>
              <a:t>: operant conditioning isn’t quite the same thing as reinforcement learning, as we discussed last time. What’s the difference?</a:t>
            </a:r>
          </a:p>
        </p:txBody>
      </p:sp>
    </p:spTree>
    <p:extLst>
      <p:ext uri="{BB962C8B-B14F-4D97-AF65-F5344CB8AC3E}">
        <p14:creationId xmlns:p14="http://schemas.microsoft.com/office/powerpoint/2010/main" val="7344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7FE3B-EA9A-495B-35DE-2CC7FE50BE5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78E7B86-C3E2-64EE-389D-98D3E11D0F8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83813B39-2C12-CE57-A36C-4EF0F4EA1DC6}"/>
              </a:ext>
            </a:extLst>
          </p:cNvPr>
          <p:cNvSpPr txBox="1"/>
          <p:nvPr/>
        </p:nvSpPr>
        <p:spPr>
          <a:xfrm>
            <a:off x="6640285" y="1752632"/>
            <a:ext cx="4959134" cy="2985433"/>
          </a:xfrm>
          <a:prstGeom prst="rect">
            <a:avLst/>
          </a:prstGeom>
          <a:noFill/>
        </p:spPr>
        <p:txBody>
          <a:bodyPr wrap="square" rtlCol="0">
            <a:spAutoFit/>
          </a:bodyPr>
          <a:lstStyle/>
          <a:p>
            <a:r>
              <a:rPr lang="en-US" sz="3200" b="1" dirty="0"/>
              <a:t>Putting It Together</a:t>
            </a:r>
            <a:endParaRPr lang="en-US" sz="3200" dirty="0"/>
          </a:p>
          <a:p>
            <a:pPr marL="457200" indent="-457200">
              <a:buFont typeface="Arial" panose="020B0604020202020204" pitchFamily="34" charset="0"/>
              <a:buChar char="•"/>
            </a:pPr>
            <a:r>
              <a:rPr lang="en-US" sz="2600" dirty="0"/>
              <a:t>Cortex ↔ basal ganglia ↔ thalamus loop</a:t>
            </a:r>
          </a:p>
          <a:p>
            <a:pPr marL="457200" indent="-457200">
              <a:buFont typeface="Arial" panose="020B0604020202020204" pitchFamily="34" charset="0"/>
              <a:buChar char="•"/>
            </a:pPr>
            <a:r>
              <a:rPr lang="en-US" sz="2600" dirty="0"/>
              <a:t>Dopamine: prediction error signal</a:t>
            </a:r>
          </a:p>
          <a:p>
            <a:pPr marL="457200" indent="-457200">
              <a:buFont typeface="Arial" panose="020B0604020202020204" pitchFamily="34" charset="0"/>
              <a:buChar char="•"/>
            </a:pPr>
            <a:r>
              <a:rPr lang="en-US" sz="2600" dirty="0"/>
              <a:t>Actor–critic roles mapped onto brain circuits</a:t>
            </a:r>
          </a:p>
        </p:txBody>
      </p:sp>
      <p:pic>
        <p:nvPicPr>
          <p:cNvPr id="3" name="Picture 4" descr="Fig. 9">
            <a:extLst>
              <a:ext uri="{FF2B5EF4-FFF2-40B4-BE49-F238E27FC236}">
                <a16:creationId xmlns:a16="http://schemas.microsoft.com/office/drawing/2014/main" id="{5E629A1B-EF0D-6406-6ED8-7EF3136D4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75" y="931249"/>
            <a:ext cx="5969000"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1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1A49A-155C-BE2C-6056-BCA9CB33FA3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A38B91A-656E-2FE2-D781-ECF6BF9F65F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D5BC96E1-0A3A-96F0-5E93-A35FD729FE75}"/>
              </a:ext>
            </a:extLst>
          </p:cNvPr>
          <p:cNvSpPr txBox="1"/>
          <p:nvPr/>
        </p:nvSpPr>
        <p:spPr>
          <a:xfrm>
            <a:off x="5780315" y="1730860"/>
            <a:ext cx="6287190" cy="2985433"/>
          </a:xfrm>
          <a:prstGeom prst="rect">
            <a:avLst/>
          </a:prstGeom>
          <a:noFill/>
        </p:spPr>
        <p:txBody>
          <a:bodyPr wrap="square" rtlCol="0">
            <a:spAutoFit/>
          </a:bodyPr>
          <a:lstStyle/>
          <a:p>
            <a:r>
              <a:rPr lang="en-US" sz="3200" b="1" dirty="0"/>
              <a:t>Evidence &amp; Speculation</a:t>
            </a:r>
            <a:endParaRPr lang="en-US" sz="3200" dirty="0"/>
          </a:p>
          <a:p>
            <a:pPr marL="457200" indent="-457200">
              <a:buFont typeface="Arial" panose="020B0604020202020204" pitchFamily="34" charset="0"/>
              <a:buChar char="•"/>
            </a:pPr>
            <a:r>
              <a:rPr lang="en-US" sz="2600" dirty="0"/>
              <a:t>Dopamine neurons = clear prediction error signals (Schultz, 1990s → today)</a:t>
            </a:r>
          </a:p>
          <a:p>
            <a:pPr marL="457200" indent="-457200">
              <a:buFont typeface="Arial" panose="020B0604020202020204" pitchFamily="34" charset="0"/>
              <a:buChar char="•"/>
            </a:pPr>
            <a:r>
              <a:rPr lang="en-US" sz="2600" dirty="0"/>
              <a:t>Basal ganglia loops conserved across vertebrates</a:t>
            </a:r>
          </a:p>
          <a:p>
            <a:pPr marL="457200" indent="-457200">
              <a:buFont typeface="Arial" panose="020B0604020202020204" pitchFamily="34" charset="0"/>
              <a:buChar char="•"/>
            </a:pPr>
            <a:r>
              <a:rPr lang="en-US" sz="2600" dirty="0"/>
              <a:t>Evolutionary “repurposing” story is plausible but inferred</a:t>
            </a:r>
          </a:p>
        </p:txBody>
      </p:sp>
      <p:pic>
        <p:nvPicPr>
          <p:cNvPr id="14338" name="Picture 2" descr="Pastoral Meanderings: Do you know what ...">
            <a:extLst>
              <a:ext uri="{FF2B5EF4-FFF2-40B4-BE49-F238E27FC236}">
                <a16:creationId xmlns:a16="http://schemas.microsoft.com/office/drawing/2014/main" id="{A4396E33-B691-BA2E-F3EA-1BF81F3FB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64" y="911678"/>
            <a:ext cx="4770664" cy="477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57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94DD-66E7-386A-E15E-9A1F0DD5DB5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ED02D3E-406A-5E21-A4B6-8A610DF4681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4012887A-88E2-9D11-3DE1-3232CC036018}"/>
              </a:ext>
            </a:extLst>
          </p:cNvPr>
          <p:cNvSpPr txBox="1"/>
          <p:nvPr/>
        </p:nvSpPr>
        <p:spPr>
          <a:xfrm>
            <a:off x="4981547" y="1456699"/>
            <a:ext cx="7210454" cy="2677656"/>
          </a:xfrm>
          <a:prstGeom prst="rect">
            <a:avLst/>
          </a:prstGeom>
          <a:noFill/>
        </p:spPr>
        <p:txBody>
          <a:bodyPr wrap="square" rtlCol="0">
            <a:spAutoFit/>
          </a:bodyPr>
          <a:lstStyle/>
          <a:p>
            <a:r>
              <a:rPr lang="en-US" sz="3200" b="1" dirty="0"/>
              <a:t>What We Learned</a:t>
            </a:r>
            <a:endParaRPr lang="en-US" sz="3200" dirty="0"/>
          </a:p>
          <a:p>
            <a:pPr marL="457200" indent="-457200">
              <a:buFont typeface="Arial" panose="020B0604020202020204" pitchFamily="34" charset="0"/>
              <a:buChar char="•"/>
            </a:pPr>
            <a:r>
              <a:rPr lang="en-US" sz="2400" dirty="0"/>
              <a:t>Dopamine: prediction error → teaching signal</a:t>
            </a:r>
          </a:p>
          <a:p>
            <a:pPr marL="457200" indent="-457200">
              <a:buFont typeface="Arial" panose="020B0604020202020204" pitchFamily="34" charset="0"/>
              <a:buChar char="•"/>
            </a:pPr>
            <a:r>
              <a:rPr lang="en-US" sz="2400" dirty="0"/>
              <a:t>Basal ganglia: action gating + RL engine</a:t>
            </a:r>
          </a:p>
          <a:p>
            <a:endParaRPr lang="en-US" sz="3200" b="1" dirty="0"/>
          </a:p>
          <a:p>
            <a:r>
              <a:rPr lang="en-US" sz="3200" b="1" dirty="0"/>
              <a:t>What’s Next</a:t>
            </a:r>
            <a:endParaRPr lang="en-US" sz="3200" dirty="0"/>
          </a:p>
          <a:p>
            <a:r>
              <a:rPr lang="en-US" sz="2400" dirty="0"/>
              <a:t>How brains and machines recognize complex patterns</a:t>
            </a:r>
          </a:p>
        </p:txBody>
      </p:sp>
      <p:pic>
        <p:nvPicPr>
          <p:cNvPr id="3" name="Picture 2">
            <a:extLst>
              <a:ext uri="{FF2B5EF4-FFF2-40B4-BE49-F238E27FC236}">
                <a16:creationId xmlns:a16="http://schemas.microsoft.com/office/drawing/2014/main" id="{7423B617-EB49-CCBE-7DEC-E50DB11AAABA}"/>
              </a:ext>
            </a:extLst>
          </p:cNvPr>
          <p:cNvPicPr>
            <a:picLocks noChangeAspect="1"/>
          </p:cNvPicPr>
          <p:nvPr/>
        </p:nvPicPr>
        <p:blipFill>
          <a:blip r:embed="rId3"/>
          <a:stretch>
            <a:fillRect/>
          </a:stretch>
        </p:blipFill>
        <p:spPr>
          <a:xfrm>
            <a:off x="509575" y="978196"/>
            <a:ext cx="4471971" cy="4657060"/>
          </a:xfrm>
          <a:prstGeom prst="rect">
            <a:avLst/>
          </a:prstGeom>
        </p:spPr>
      </p:pic>
    </p:spTree>
    <p:extLst>
      <p:ext uri="{BB962C8B-B14F-4D97-AF65-F5344CB8AC3E}">
        <p14:creationId xmlns:p14="http://schemas.microsoft.com/office/powerpoint/2010/main" val="1011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231217" y="1336956"/>
            <a:ext cx="6726865" cy="2862322"/>
          </a:xfrm>
          <a:prstGeom prst="rect">
            <a:avLst/>
          </a:prstGeom>
          <a:noFill/>
        </p:spPr>
        <p:txBody>
          <a:bodyPr wrap="square" rtlCol="0">
            <a:spAutoFit/>
          </a:bodyPr>
          <a:lstStyle/>
          <a:p>
            <a:r>
              <a:rPr lang="en-US" sz="3200" b="1" dirty="0"/>
              <a:t>Recap &amp; Overview</a:t>
            </a:r>
          </a:p>
          <a:p>
            <a:r>
              <a:rPr lang="en-US" sz="2800" dirty="0"/>
              <a:t>Error-driven learning, TD, actor–critic</a:t>
            </a:r>
          </a:p>
          <a:p>
            <a:endParaRPr lang="en-US" sz="3200" b="1" dirty="0"/>
          </a:p>
          <a:p>
            <a:r>
              <a:rPr lang="en-US" sz="3200" b="1" dirty="0"/>
              <a:t>Today</a:t>
            </a:r>
            <a:r>
              <a:rPr lang="en-US" sz="3200" dirty="0"/>
              <a:t>:</a:t>
            </a:r>
          </a:p>
          <a:p>
            <a:pPr marL="457200" indent="-457200">
              <a:buFont typeface="Arial" panose="020B0604020202020204" pitchFamily="34" charset="0"/>
              <a:buChar char="•"/>
            </a:pPr>
            <a:r>
              <a:rPr lang="en-US" sz="2800" dirty="0"/>
              <a:t>How the brain implements RL</a:t>
            </a:r>
          </a:p>
          <a:p>
            <a:pPr marL="457200" indent="-457200">
              <a:buFont typeface="Arial" panose="020B0604020202020204" pitchFamily="34" charset="0"/>
              <a:buChar char="•"/>
            </a:pPr>
            <a:r>
              <a:rPr lang="en-US" sz="2800" dirty="0"/>
              <a:t>Focus: dopamine and basal ganglia circuit</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509575" y="978196"/>
            <a:ext cx="4471971" cy="4657060"/>
          </a:xfrm>
          <a:prstGeom prst="rect">
            <a:avLst/>
          </a:prstGeom>
        </p:spPr>
      </p:pic>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95605-712A-4434-050B-067DEDF3E47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95546BE-B34C-924D-381E-86B03AC591E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58A6D0B6-DF69-A4A2-2F5E-90A152CCB69E}"/>
              </a:ext>
            </a:extLst>
          </p:cNvPr>
          <p:cNvSpPr txBox="1"/>
          <p:nvPr/>
        </p:nvSpPr>
        <p:spPr>
          <a:xfrm>
            <a:off x="5617030" y="1336956"/>
            <a:ext cx="6341052" cy="3477875"/>
          </a:xfrm>
          <a:prstGeom prst="rect">
            <a:avLst/>
          </a:prstGeom>
          <a:noFill/>
        </p:spPr>
        <p:txBody>
          <a:bodyPr wrap="square" rtlCol="0">
            <a:spAutoFit/>
          </a:bodyPr>
          <a:lstStyle/>
          <a:p>
            <a:r>
              <a:rPr lang="en-US" sz="3200" b="1" dirty="0"/>
              <a:t>Evolutionary Roots of Neuromodulators</a:t>
            </a:r>
            <a:endParaRPr lang="en-US" sz="3200" dirty="0"/>
          </a:p>
          <a:p>
            <a:pPr marL="457200" indent="-457200">
              <a:buFont typeface="Arial" panose="020B0604020202020204" pitchFamily="34" charset="0"/>
              <a:buChar char="•"/>
            </a:pPr>
            <a:r>
              <a:rPr lang="en-US" sz="2600" dirty="0"/>
              <a:t>Classical: glutamate &amp; GABA (synaptic signals)</a:t>
            </a:r>
          </a:p>
          <a:p>
            <a:pPr marL="457200" indent="-457200">
              <a:buFont typeface="Arial" panose="020B0604020202020204" pitchFamily="34" charset="0"/>
              <a:buChar char="•"/>
            </a:pPr>
            <a:r>
              <a:rPr lang="en-US" sz="2600" dirty="0"/>
              <a:t>Neuromodulators: dopamine, serotonin, norepinephrine (state control)</a:t>
            </a:r>
          </a:p>
          <a:p>
            <a:pPr marL="457200" indent="-457200">
              <a:buFont typeface="Arial" panose="020B0604020202020204" pitchFamily="34" charset="0"/>
              <a:buChar char="•"/>
            </a:pPr>
            <a:r>
              <a:rPr lang="en-US" sz="2600" dirty="0"/>
              <a:t>Together shaped primitive valence &amp; arousal</a:t>
            </a:r>
          </a:p>
        </p:txBody>
      </p:sp>
      <p:graphicFrame>
        <p:nvGraphicFramePr>
          <p:cNvPr id="5" name="Table 4">
            <a:extLst>
              <a:ext uri="{FF2B5EF4-FFF2-40B4-BE49-F238E27FC236}">
                <a16:creationId xmlns:a16="http://schemas.microsoft.com/office/drawing/2014/main" id="{0212A571-88AC-D4B1-7CBB-E35098F42D14}"/>
              </a:ext>
            </a:extLst>
          </p:cNvPr>
          <p:cNvGraphicFramePr>
            <a:graphicFrameLocks noGrp="1"/>
          </p:cNvGraphicFramePr>
          <p:nvPr>
            <p:extLst>
              <p:ext uri="{D42A27DB-BD31-4B8C-83A1-F6EECF244321}">
                <p14:modId xmlns:p14="http://schemas.microsoft.com/office/powerpoint/2010/main" val="4107752438"/>
              </p:ext>
            </p:extLst>
          </p:nvPr>
        </p:nvGraphicFramePr>
        <p:xfrm>
          <a:off x="589670" y="1560422"/>
          <a:ext cx="4831416" cy="3349036"/>
        </p:xfrm>
        <a:graphic>
          <a:graphicData uri="http://schemas.openxmlformats.org/drawingml/2006/table">
            <a:tbl>
              <a:tblPr firstRow="1" bandRow="1">
                <a:tableStyleId>{5C22544A-7EE6-4342-B048-85BDC9FD1C3A}</a:tableStyleId>
              </a:tblPr>
              <a:tblGrid>
                <a:gridCol w="1086729">
                  <a:extLst>
                    <a:ext uri="{9D8B030D-6E8A-4147-A177-3AD203B41FA5}">
                      <a16:colId xmlns:a16="http://schemas.microsoft.com/office/drawing/2014/main" val="610905135"/>
                    </a:ext>
                  </a:extLst>
                </a:gridCol>
                <a:gridCol w="1023257">
                  <a:extLst>
                    <a:ext uri="{9D8B030D-6E8A-4147-A177-3AD203B41FA5}">
                      <a16:colId xmlns:a16="http://schemas.microsoft.com/office/drawing/2014/main" val="2792921540"/>
                    </a:ext>
                  </a:extLst>
                </a:gridCol>
                <a:gridCol w="1317172">
                  <a:extLst>
                    <a:ext uri="{9D8B030D-6E8A-4147-A177-3AD203B41FA5}">
                      <a16:colId xmlns:a16="http://schemas.microsoft.com/office/drawing/2014/main" val="1556192420"/>
                    </a:ext>
                  </a:extLst>
                </a:gridCol>
                <a:gridCol w="1404258">
                  <a:extLst>
                    <a:ext uri="{9D8B030D-6E8A-4147-A177-3AD203B41FA5}">
                      <a16:colId xmlns:a16="http://schemas.microsoft.com/office/drawing/2014/main" val="526438023"/>
                    </a:ext>
                  </a:extLst>
                </a:gridCol>
              </a:tblGrid>
              <a:tr h="820356">
                <a:tc>
                  <a:txBody>
                    <a:bodyPr/>
                    <a:lstStyle/>
                    <a:p>
                      <a:pPr algn="ctr"/>
                      <a:endParaRPr lang="en-US" sz="2000" dirty="0"/>
                    </a:p>
                  </a:txBody>
                  <a:tcPr anchor="ctr"/>
                </a:tc>
                <a:tc>
                  <a:txBody>
                    <a:bodyPr/>
                    <a:lstStyle/>
                    <a:p>
                      <a:pPr algn="ctr"/>
                      <a:endParaRPr lang="en-US" sz="2000" dirty="0"/>
                    </a:p>
                  </a:txBody>
                  <a:tcPr anchor="ctr"/>
                </a:tc>
                <a:tc gridSpan="2">
                  <a:txBody>
                    <a:bodyPr/>
                    <a:lstStyle/>
                    <a:p>
                      <a:pPr algn="ctr"/>
                      <a:r>
                        <a:rPr lang="en-US" sz="2000" dirty="0"/>
                        <a:t>Arousal</a:t>
                      </a:r>
                    </a:p>
                  </a:txBody>
                  <a:tcPr anchor="ctr"/>
                </a:tc>
                <a:tc hMerge="1">
                  <a:txBody>
                    <a:bodyPr/>
                    <a:lstStyle/>
                    <a:p>
                      <a:endParaRPr lang="en-US" dirty="0"/>
                    </a:p>
                  </a:txBody>
                  <a:tcPr/>
                </a:tc>
                <a:extLst>
                  <a:ext uri="{0D108BD9-81ED-4DB2-BD59-A6C34878D82A}">
                    <a16:rowId xmlns:a16="http://schemas.microsoft.com/office/drawing/2014/main" val="3244239678"/>
                  </a:ext>
                </a:extLst>
              </a:tr>
              <a:tr h="820356">
                <a:tc>
                  <a:txBody>
                    <a:bodyPr/>
                    <a:lstStyle/>
                    <a:p>
                      <a:pPr algn="ctr"/>
                      <a:endParaRPr lang="en-US" sz="2000" dirty="0"/>
                    </a:p>
                  </a:txBody>
                  <a:tcPr anchor="ctr">
                    <a:solidFill>
                      <a:schemeClr val="accent1"/>
                    </a:solidFill>
                  </a:tcPr>
                </a:tc>
                <a:tc>
                  <a:txBody>
                    <a:bodyPr/>
                    <a:lstStyle/>
                    <a:p>
                      <a:pPr algn="ctr"/>
                      <a:endParaRPr lang="en-US" sz="2000" dirty="0"/>
                    </a:p>
                  </a:txBody>
                  <a:tcPr anchor="ctr"/>
                </a:tc>
                <a:tc>
                  <a:txBody>
                    <a:bodyPr/>
                    <a:lstStyle/>
                    <a:p>
                      <a:pPr algn="ctr"/>
                      <a:r>
                        <a:rPr lang="en-US" sz="2000" b="1" dirty="0"/>
                        <a:t>High</a:t>
                      </a:r>
                    </a:p>
                  </a:txBody>
                  <a:tcPr anchor="ctr"/>
                </a:tc>
                <a:tc>
                  <a:txBody>
                    <a:bodyPr/>
                    <a:lstStyle/>
                    <a:p>
                      <a:pPr algn="ctr"/>
                      <a:r>
                        <a:rPr lang="en-US" sz="2000" b="1" dirty="0"/>
                        <a:t>Low</a:t>
                      </a:r>
                    </a:p>
                  </a:txBody>
                  <a:tcPr anchor="ctr"/>
                </a:tc>
                <a:extLst>
                  <a:ext uri="{0D108BD9-81ED-4DB2-BD59-A6C34878D82A}">
                    <a16:rowId xmlns:a16="http://schemas.microsoft.com/office/drawing/2014/main" val="3803093982"/>
                  </a:ext>
                </a:extLst>
              </a:tr>
              <a:tr h="854162">
                <a:tc rowSpan="2">
                  <a:txBody>
                    <a:bodyPr/>
                    <a:lstStyle/>
                    <a:p>
                      <a:pPr algn="ctr"/>
                      <a:r>
                        <a:rPr lang="en-US" sz="2000" b="1" dirty="0">
                          <a:solidFill>
                            <a:schemeClr val="bg1"/>
                          </a:solidFill>
                        </a:rPr>
                        <a:t>Valence</a:t>
                      </a:r>
                    </a:p>
                  </a:txBody>
                  <a:tcPr anchor="ctr">
                    <a:solidFill>
                      <a:schemeClr val="accent1"/>
                    </a:solidFill>
                  </a:tcPr>
                </a:tc>
                <a:tc>
                  <a:txBody>
                    <a:bodyPr/>
                    <a:lstStyle/>
                    <a:p>
                      <a:pPr algn="ctr"/>
                      <a:r>
                        <a:rPr lang="en-US" sz="2000" b="1" dirty="0"/>
                        <a:t>Good</a:t>
                      </a:r>
                    </a:p>
                  </a:txBody>
                  <a:tcPr anchor="ctr"/>
                </a:tc>
                <a:tc>
                  <a:txBody>
                    <a:bodyPr/>
                    <a:lstStyle/>
                    <a:p>
                      <a:pPr algn="ctr"/>
                      <a:r>
                        <a:rPr lang="en-US" sz="2000" dirty="0"/>
                        <a:t>Excited</a:t>
                      </a:r>
                    </a:p>
                  </a:txBody>
                  <a:tcPr anchor="ctr"/>
                </a:tc>
                <a:tc>
                  <a:txBody>
                    <a:bodyPr/>
                    <a:lstStyle/>
                    <a:p>
                      <a:pPr algn="ctr"/>
                      <a:r>
                        <a:rPr lang="en-US" sz="2000" dirty="0"/>
                        <a:t>Content</a:t>
                      </a:r>
                    </a:p>
                  </a:txBody>
                  <a:tcPr anchor="ctr"/>
                </a:tc>
                <a:extLst>
                  <a:ext uri="{0D108BD9-81ED-4DB2-BD59-A6C34878D82A}">
                    <a16:rowId xmlns:a16="http://schemas.microsoft.com/office/drawing/2014/main" val="1417257021"/>
                  </a:ext>
                </a:extLst>
              </a:tr>
              <a:tr h="854162">
                <a:tc vMerge="1">
                  <a:txBody>
                    <a:bodyPr/>
                    <a:lstStyle/>
                    <a:p>
                      <a:pPr algn="ctr"/>
                      <a:endParaRPr lang="en-US" sz="2000" dirty="0"/>
                    </a:p>
                  </a:txBody>
                  <a:tcPr anchor="ctr">
                    <a:solidFill>
                      <a:schemeClr val="accent1"/>
                    </a:solidFill>
                  </a:tcPr>
                </a:tc>
                <a:tc>
                  <a:txBody>
                    <a:bodyPr/>
                    <a:lstStyle/>
                    <a:p>
                      <a:pPr algn="ctr"/>
                      <a:r>
                        <a:rPr lang="en-US" sz="2000" b="1" dirty="0"/>
                        <a:t>Bad</a:t>
                      </a:r>
                    </a:p>
                  </a:txBody>
                  <a:tcPr anchor="ctr"/>
                </a:tc>
                <a:tc>
                  <a:txBody>
                    <a:bodyPr/>
                    <a:lstStyle/>
                    <a:p>
                      <a:pPr algn="ctr"/>
                      <a:r>
                        <a:rPr lang="en-US" sz="2000" dirty="0"/>
                        <a:t>Anxious</a:t>
                      </a:r>
                    </a:p>
                  </a:txBody>
                  <a:tcPr anchor="ctr"/>
                </a:tc>
                <a:tc>
                  <a:txBody>
                    <a:bodyPr/>
                    <a:lstStyle/>
                    <a:p>
                      <a:pPr algn="ctr"/>
                      <a:r>
                        <a:rPr lang="en-US" sz="2000" dirty="0"/>
                        <a:t>Depressed</a:t>
                      </a:r>
                    </a:p>
                  </a:txBody>
                  <a:tcPr anchor="ctr"/>
                </a:tc>
                <a:extLst>
                  <a:ext uri="{0D108BD9-81ED-4DB2-BD59-A6C34878D82A}">
                    <a16:rowId xmlns:a16="http://schemas.microsoft.com/office/drawing/2014/main" val="2656923701"/>
                  </a:ext>
                </a:extLst>
              </a:tr>
            </a:tbl>
          </a:graphicData>
        </a:graphic>
      </p:graphicFrame>
    </p:spTree>
    <p:extLst>
      <p:ext uri="{BB962C8B-B14F-4D97-AF65-F5344CB8AC3E}">
        <p14:creationId xmlns:p14="http://schemas.microsoft.com/office/powerpoint/2010/main" val="37597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CFEE-E32A-84E1-2C24-AD1673DC382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E8B1C82-601B-2B84-A927-1D04C65FD58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1BEF3214-E565-2991-0C20-21683D31CC69}"/>
              </a:ext>
            </a:extLst>
          </p:cNvPr>
          <p:cNvSpPr txBox="1"/>
          <p:nvPr/>
        </p:nvSpPr>
        <p:spPr>
          <a:xfrm>
            <a:off x="5741125" y="1968327"/>
            <a:ext cx="6520543" cy="1785104"/>
          </a:xfrm>
          <a:prstGeom prst="rect">
            <a:avLst/>
          </a:prstGeom>
          <a:noFill/>
        </p:spPr>
        <p:txBody>
          <a:bodyPr wrap="square" rtlCol="0">
            <a:spAutoFit/>
          </a:bodyPr>
          <a:lstStyle/>
          <a:p>
            <a:r>
              <a:rPr lang="en-US" sz="3200" b="1" dirty="0"/>
              <a:t>Dopamine Before RL</a:t>
            </a:r>
            <a:endParaRPr lang="en-US" sz="3200" dirty="0"/>
          </a:p>
          <a:p>
            <a:pPr marL="457200" indent="-457200">
              <a:buFont typeface="Arial" panose="020B0604020202020204" pitchFamily="34" charset="0"/>
              <a:buChar char="•"/>
            </a:pPr>
            <a:r>
              <a:rPr lang="en-US" sz="2600" dirty="0"/>
              <a:t>Ancient neuromodulator in invertebrates</a:t>
            </a:r>
          </a:p>
          <a:p>
            <a:pPr marL="457200" indent="-457200">
              <a:buFont typeface="Arial" panose="020B0604020202020204" pitchFamily="34" charset="0"/>
              <a:buChar char="•"/>
            </a:pPr>
            <a:r>
              <a:rPr lang="en-US" sz="2600" dirty="0"/>
              <a:t>Tunes arousal, movement, motivation</a:t>
            </a:r>
          </a:p>
          <a:p>
            <a:pPr marL="457200" indent="-457200">
              <a:buFont typeface="Arial" panose="020B0604020202020204" pitchFamily="34" charset="0"/>
              <a:buChar char="•"/>
            </a:pPr>
            <a:r>
              <a:rPr lang="en-US" sz="2600" dirty="0"/>
              <a:t>Effect depends on context and circuit</a:t>
            </a:r>
          </a:p>
        </p:txBody>
      </p:sp>
      <p:graphicFrame>
        <p:nvGraphicFramePr>
          <p:cNvPr id="3" name="Table 2">
            <a:extLst>
              <a:ext uri="{FF2B5EF4-FFF2-40B4-BE49-F238E27FC236}">
                <a16:creationId xmlns:a16="http://schemas.microsoft.com/office/drawing/2014/main" id="{20523DCF-2F30-D6C1-DBB9-B636BB4E5A41}"/>
              </a:ext>
            </a:extLst>
          </p:cNvPr>
          <p:cNvGraphicFramePr>
            <a:graphicFrameLocks noGrp="1"/>
          </p:cNvGraphicFramePr>
          <p:nvPr>
            <p:extLst>
              <p:ext uri="{D42A27DB-BD31-4B8C-83A1-F6EECF244321}">
                <p14:modId xmlns:p14="http://schemas.microsoft.com/office/powerpoint/2010/main" val="3985742014"/>
              </p:ext>
            </p:extLst>
          </p:nvPr>
        </p:nvGraphicFramePr>
        <p:xfrm>
          <a:off x="589670" y="1560422"/>
          <a:ext cx="4831416" cy="3349036"/>
        </p:xfrm>
        <a:graphic>
          <a:graphicData uri="http://schemas.openxmlformats.org/drawingml/2006/table">
            <a:tbl>
              <a:tblPr firstRow="1" bandRow="1">
                <a:tableStyleId>{5C22544A-7EE6-4342-B048-85BDC9FD1C3A}</a:tableStyleId>
              </a:tblPr>
              <a:tblGrid>
                <a:gridCol w="1086729">
                  <a:extLst>
                    <a:ext uri="{9D8B030D-6E8A-4147-A177-3AD203B41FA5}">
                      <a16:colId xmlns:a16="http://schemas.microsoft.com/office/drawing/2014/main" val="610905135"/>
                    </a:ext>
                  </a:extLst>
                </a:gridCol>
                <a:gridCol w="1023257">
                  <a:extLst>
                    <a:ext uri="{9D8B030D-6E8A-4147-A177-3AD203B41FA5}">
                      <a16:colId xmlns:a16="http://schemas.microsoft.com/office/drawing/2014/main" val="2792921540"/>
                    </a:ext>
                  </a:extLst>
                </a:gridCol>
                <a:gridCol w="1317172">
                  <a:extLst>
                    <a:ext uri="{9D8B030D-6E8A-4147-A177-3AD203B41FA5}">
                      <a16:colId xmlns:a16="http://schemas.microsoft.com/office/drawing/2014/main" val="1556192420"/>
                    </a:ext>
                  </a:extLst>
                </a:gridCol>
                <a:gridCol w="1404258">
                  <a:extLst>
                    <a:ext uri="{9D8B030D-6E8A-4147-A177-3AD203B41FA5}">
                      <a16:colId xmlns:a16="http://schemas.microsoft.com/office/drawing/2014/main" val="526438023"/>
                    </a:ext>
                  </a:extLst>
                </a:gridCol>
              </a:tblGrid>
              <a:tr h="820356">
                <a:tc>
                  <a:txBody>
                    <a:bodyPr/>
                    <a:lstStyle/>
                    <a:p>
                      <a:pPr algn="ctr"/>
                      <a:endParaRPr lang="en-US" sz="2000" dirty="0">
                        <a:solidFill>
                          <a:sysClr val="windowText" lastClr="000000"/>
                        </a:solidFill>
                      </a:endParaRPr>
                    </a:p>
                  </a:txBody>
                  <a:tcPr anchor="ctr">
                    <a:noFill/>
                  </a:tcPr>
                </a:tc>
                <a:tc>
                  <a:txBody>
                    <a:bodyPr/>
                    <a:lstStyle/>
                    <a:p>
                      <a:pPr algn="ctr"/>
                      <a:endParaRPr lang="en-US" sz="2000" dirty="0">
                        <a:solidFill>
                          <a:sysClr val="windowText" lastClr="000000"/>
                        </a:solidFill>
                      </a:endParaRPr>
                    </a:p>
                  </a:txBody>
                  <a:tcPr anchor="ctr">
                    <a:noFill/>
                  </a:tcPr>
                </a:tc>
                <a:tc gridSpan="2">
                  <a:txBody>
                    <a:bodyPr/>
                    <a:lstStyle/>
                    <a:p>
                      <a:pPr algn="ctr"/>
                      <a:r>
                        <a:rPr lang="en-US" sz="2000" dirty="0">
                          <a:solidFill>
                            <a:sysClr val="windowText" lastClr="000000"/>
                          </a:solidFill>
                        </a:rPr>
                        <a:t>Arousal</a:t>
                      </a:r>
                    </a:p>
                  </a:txBody>
                  <a:tcPr anchor="ctr">
                    <a:noFill/>
                  </a:tcPr>
                </a:tc>
                <a:tc hMerge="1">
                  <a:txBody>
                    <a:bodyPr/>
                    <a:lstStyle/>
                    <a:p>
                      <a:endParaRPr lang="en-US" dirty="0"/>
                    </a:p>
                  </a:txBody>
                  <a:tcPr/>
                </a:tc>
                <a:extLst>
                  <a:ext uri="{0D108BD9-81ED-4DB2-BD59-A6C34878D82A}">
                    <a16:rowId xmlns:a16="http://schemas.microsoft.com/office/drawing/2014/main" val="3244239678"/>
                  </a:ext>
                </a:extLst>
              </a:tr>
              <a:tr h="820356">
                <a:tc>
                  <a:txBody>
                    <a:bodyPr/>
                    <a:lstStyle/>
                    <a:p>
                      <a:pPr algn="ctr"/>
                      <a:endParaRPr lang="en-US" sz="2000" dirty="0">
                        <a:solidFill>
                          <a:sysClr val="windowText" lastClr="000000"/>
                        </a:solidFill>
                      </a:endParaRPr>
                    </a:p>
                  </a:txBody>
                  <a:tcPr anchor="ctr">
                    <a:noFill/>
                  </a:tcPr>
                </a:tc>
                <a:tc>
                  <a:txBody>
                    <a:bodyPr/>
                    <a:lstStyle/>
                    <a:p>
                      <a:pPr algn="ctr"/>
                      <a:endParaRPr lang="en-US" sz="2000" dirty="0">
                        <a:solidFill>
                          <a:sysClr val="windowText" lastClr="000000"/>
                        </a:solidFill>
                      </a:endParaRPr>
                    </a:p>
                  </a:txBody>
                  <a:tcPr anchor="ctr">
                    <a:noFill/>
                  </a:tcPr>
                </a:tc>
                <a:tc>
                  <a:txBody>
                    <a:bodyPr/>
                    <a:lstStyle/>
                    <a:p>
                      <a:pPr algn="ctr"/>
                      <a:r>
                        <a:rPr lang="en-US" sz="2000" b="1" dirty="0">
                          <a:solidFill>
                            <a:sysClr val="windowText" lastClr="000000"/>
                          </a:solidFill>
                        </a:rPr>
                        <a:t>High</a:t>
                      </a:r>
                    </a:p>
                  </a:txBody>
                  <a:tcPr anchor="ctr">
                    <a:solidFill>
                      <a:srgbClr val="92D050"/>
                    </a:solidFill>
                  </a:tcPr>
                </a:tc>
                <a:tc>
                  <a:txBody>
                    <a:bodyPr/>
                    <a:lstStyle/>
                    <a:p>
                      <a:pPr algn="ctr"/>
                      <a:r>
                        <a:rPr lang="en-US" sz="2000" b="1" dirty="0">
                          <a:solidFill>
                            <a:sysClr val="windowText" lastClr="000000"/>
                          </a:solidFill>
                        </a:rPr>
                        <a:t>Low</a:t>
                      </a:r>
                    </a:p>
                  </a:txBody>
                  <a:tcPr anchor="ctr">
                    <a:solidFill>
                      <a:schemeClr val="accent1">
                        <a:lumMod val="60000"/>
                        <a:lumOff val="40000"/>
                      </a:schemeClr>
                    </a:solidFill>
                  </a:tcPr>
                </a:tc>
                <a:extLst>
                  <a:ext uri="{0D108BD9-81ED-4DB2-BD59-A6C34878D82A}">
                    <a16:rowId xmlns:a16="http://schemas.microsoft.com/office/drawing/2014/main" val="3803093982"/>
                  </a:ext>
                </a:extLst>
              </a:tr>
              <a:tr h="854162">
                <a:tc rowSpan="2">
                  <a:txBody>
                    <a:bodyPr/>
                    <a:lstStyle/>
                    <a:p>
                      <a:pPr algn="ctr"/>
                      <a:r>
                        <a:rPr lang="en-US" sz="2000" b="1" dirty="0">
                          <a:solidFill>
                            <a:sysClr val="windowText" lastClr="000000"/>
                          </a:solidFill>
                        </a:rPr>
                        <a:t>Valence</a:t>
                      </a:r>
                    </a:p>
                  </a:txBody>
                  <a:tcPr anchor="ctr">
                    <a:noFill/>
                  </a:tcPr>
                </a:tc>
                <a:tc>
                  <a:txBody>
                    <a:bodyPr/>
                    <a:lstStyle/>
                    <a:p>
                      <a:pPr algn="ctr"/>
                      <a:r>
                        <a:rPr lang="en-US" sz="2000" b="1" dirty="0">
                          <a:solidFill>
                            <a:sysClr val="windowText" lastClr="000000"/>
                          </a:solidFill>
                        </a:rPr>
                        <a:t>Good</a:t>
                      </a:r>
                    </a:p>
                  </a:txBody>
                  <a:tcPr anchor="ctr">
                    <a:noFill/>
                  </a:tcPr>
                </a:tc>
                <a:tc>
                  <a:txBody>
                    <a:bodyPr/>
                    <a:lstStyle/>
                    <a:p>
                      <a:pPr algn="ctr"/>
                      <a:r>
                        <a:rPr lang="en-US" sz="2000" dirty="0">
                          <a:solidFill>
                            <a:sysClr val="windowText" lastClr="000000"/>
                          </a:solidFill>
                        </a:rPr>
                        <a:t>Excited</a:t>
                      </a:r>
                    </a:p>
                  </a:txBody>
                  <a:tcPr anchor="ctr">
                    <a:solidFill>
                      <a:srgbClr val="92D050"/>
                    </a:solidFill>
                  </a:tcPr>
                </a:tc>
                <a:tc>
                  <a:txBody>
                    <a:bodyPr/>
                    <a:lstStyle/>
                    <a:p>
                      <a:pPr algn="ctr"/>
                      <a:r>
                        <a:rPr lang="en-US" sz="2000" dirty="0">
                          <a:solidFill>
                            <a:sysClr val="windowText" lastClr="000000"/>
                          </a:solidFill>
                        </a:rPr>
                        <a:t>Content</a:t>
                      </a:r>
                    </a:p>
                  </a:txBody>
                  <a:tcPr anchor="ctr">
                    <a:solidFill>
                      <a:schemeClr val="accent1">
                        <a:lumMod val="60000"/>
                        <a:lumOff val="40000"/>
                      </a:schemeClr>
                    </a:solidFill>
                  </a:tcPr>
                </a:tc>
                <a:extLst>
                  <a:ext uri="{0D108BD9-81ED-4DB2-BD59-A6C34878D82A}">
                    <a16:rowId xmlns:a16="http://schemas.microsoft.com/office/drawing/2014/main" val="1417257021"/>
                  </a:ext>
                </a:extLst>
              </a:tr>
              <a:tr h="854162">
                <a:tc vMerge="1">
                  <a:txBody>
                    <a:bodyPr/>
                    <a:lstStyle/>
                    <a:p>
                      <a:pPr algn="ctr"/>
                      <a:endParaRPr lang="en-US" sz="2000" dirty="0"/>
                    </a:p>
                  </a:txBody>
                  <a:tcPr anchor="ctr">
                    <a:solidFill>
                      <a:schemeClr val="accent1"/>
                    </a:solidFill>
                  </a:tcPr>
                </a:tc>
                <a:tc>
                  <a:txBody>
                    <a:bodyPr/>
                    <a:lstStyle/>
                    <a:p>
                      <a:pPr algn="ctr"/>
                      <a:r>
                        <a:rPr lang="en-US" sz="2000" b="1" dirty="0">
                          <a:solidFill>
                            <a:sysClr val="windowText" lastClr="000000"/>
                          </a:solidFill>
                        </a:rPr>
                        <a:t>Bad</a:t>
                      </a:r>
                    </a:p>
                  </a:txBody>
                  <a:tcPr anchor="ctr">
                    <a:noFill/>
                  </a:tcPr>
                </a:tc>
                <a:tc>
                  <a:txBody>
                    <a:bodyPr/>
                    <a:lstStyle/>
                    <a:p>
                      <a:pPr algn="ctr"/>
                      <a:r>
                        <a:rPr lang="en-US" sz="2000" dirty="0">
                          <a:solidFill>
                            <a:sysClr val="windowText" lastClr="000000"/>
                          </a:solidFill>
                        </a:rPr>
                        <a:t>Anxious</a:t>
                      </a:r>
                    </a:p>
                  </a:txBody>
                  <a:tcPr anchor="ctr">
                    <a:solidFill>
                      <a:srgbClr val="92D050"/>
                    </a:solidFill>
                  </a:tcPr>
                </a:tc>
                <a:tc>
                  <a:txBody>
                    <a:bodyPr/>
                    <a:lstStyle/>
                    <a:p>
                      <a:pPr algn="ctr"/>
                      <a:r>
                        <a:rPr lang="en-US" sz="2000" dirty="0">
                          <a:solidFill>
                            <a:sysClr val="windowText" lastClr="000000"/>
                          </a:solidFill>
                        </a:rPr>
                        <a:t>Depressed</a:t>
                      </a:r>
                    </a:p>
                  </a:txBody>
                  <a:tcPr anchor="ctr">
                    <a:solidFill>
                      <a:schemeClr val="accent1">
                        <a:lumMod val="60000"/>
                        <a:lumOff val="40000"/>
                      </a:schemeClr>
                    </a:solidFill>
                  </a:tcPr>
                </a:tc>
                <a:extLst>
                  <a:ext uri="{0D108BD9-81ED-4DB2-BD59-A6C34878D82A}">
                    <a16:rowId xmlns:a16="http://schemas.microsoft.com/office/drawing/2014/main" val="2656923701"/>
                  </a:ext>
                </a:extLst>
              </a:tr>
            </a:tbl>
          </a:graphicData>
        </a:graphic>
      </p:graphicFrame>
    </p:spTree>
    <p:extLst>
      <p:ext uri="{BB962C8B-B14F-4D97-AF65-F5344CB8AC3E}">
        <p14:creationId xmlns:p14="http://schemas.microsoft.com/office/powerpoint/2010/main" val="10813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F23D0-AF78-F092-090C-940D11FD600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A2C33B2-6064-8368-C9EC-4FF74147603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866CE584-BF22-50B9-E593-EBE7F0AFA9A0}"/>
              </a:ext>
            </a:extLst>
          </p:cNvPr>
          <p:cNvSpPr txBox="1"/>
          <p:nvPr/>
        </p:nvSpPr>
        <p:spPr>
          <a:xfrm>
            <a:off x="4010236" y="4055950"/>
            <a:ext cx="7646125" cy="1785104"/>
          </a:xfrm>
          <a:prstGeom prst="rect">
            <a:avLst/>
          </a:prstGeom>
          <a:noFill/>
        </p:spPr>
        <p:txBody>
          <a:bodyPr wrap="square" rtlCol="0">
            <a:spAutoFit/>
          </a:bodyPr>
          <a:lstStyle/>
          <a:p>
            <a:r>
              <a:rPr lang="en-US" sz="3200" b="1" dirty="0"/>
              <a:t>The Evolutionary Repurposing of Dopamine</a:t>
            </a:r>
            <a:endParaRPr lang="en-US" sz="3200" dirty="0"/>
          </a:p>
          <a:p>
            <a:pPr marL="457200" indent="-457200">
              <a:buFont typeface="Arial" panose="020B0604020202020204" pitchFamily="34" charset="0"/>
              <a:buChar char="•"/>
            </a:pPr>
            <a:r>
              <a:rPr lang="en-US" sz="2600" dirty="0"/>
              <a:t>Basal ganglia: global action gate</a:t>
            </a:r>
          </a:p>
          <a:p>
            <a:pPr marL="457200" indent="-457200">
              <a:buFont typeface="Arial" panose="020B0604020202020204" pitchFamily="34" charset="0"/>
              <a:buChar char="•"/>
            </a:pPr>
            <a:r>
              <a:rPr lang="en-US" sz="2600" dirty="0"/>
              <a:t>Default: inhibit all actions until released</a:t>
            </a:r>
          </a:p>
          <a:p>
            <a:pPr marL="457200" indent="-457200">
              <a:buFont typeface="Arial" panose="020B0604020202020204" pitchFamily="34" charset="0"/>
              <a:buChar char="•"/>
            </a:pPr>
            <a:r>
              <a:rPr lang="en-US" sz="2600" dirty="0"/>
              <a:t>Dopamine repurposed into teaching signals</a:t>
            </a:r>
          </a:p>
        </p:txBody>
      </p:sp>
      <p:pic>
        <p:nvPicPr>
          <p:cNvPr id="3" name="Picture 2" descr="Overview of prominent brain motor circuits, including primary and secondary motor cortex (M1 and M2, blue); the basal ganglia system (red) with its input structure, the striatum, external globus pallidus (GPe) and subthalamic nucleus (STN), as well as its outputs, the internal globus pallidus (GPi) and substantia nigra pars reticulata (SNr), and the dopaminergic substantia nigra pars compacta (SNc); the thalamus (orange) with the motor thalamus (MoThal) consisting of the ventromedial (VM) and ventral anterolateral (VAL) nuclei as well as the parafascicular nucleus (Pf); the cerebellum (gray) with its outputs, the deep cerebellar nuclei (DCN); and the brainstem motor nuclei (green). Major projection pathways are shown by arrows.">
            <a:extLst>
              <a:ext uri="{FF2B5EF4-FFF2-40B4-BE49-F238E27FC236}">
                <a16:creationId xmlns:a16="http://schemas.microsoft.com/office/drawing/2014/main" id="{0A65BB92-3B95-8527-7F3A-89DD11ED6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45" y="827106"/>
            <a:ext cx="6375400" cy="313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93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48927-52A5-2CC6-5B37-A078422CA68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559BA10-C812-4701-BE8A-D135C46529C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918EFAAF-8FB7-82C8-8750-9A354B9388B5}"/>
              </a:ext>
            </a:extLst>
          </p:cNvPr>
          <p:cNvSpPr txBox="1"/>
          <p:nvPr/>
        </p:nvSpPr>
        <p:spPr>
          <a:xfrm>
            <a:off x="8229600" y="909978"/>
            <a:ext cx="3886200" cy="4770537"/>
          </a:xfrm>
          <a:prstGeom prst="rect">
            <a:avLst/>
          </a:prstGeom>
          <a:noFill/>
        </p:spPr>
        <p:txBody>
          <a:bodyPr wrap="square" rtlCol="0">
            <a:spAutoFit/>
          </a:bodyPr>
          <a:lstStyle/>
          <a:p>
            <a:r>
              <a:rPr lang="en-US" sz="3200" b="1" dirty="0"/>
              <a:t>Brains Built for Reinforcement Learning</a:t>
            </a:r>
            <a:endParaRPr lang="en-US" sz="3200" dirty="0"/>
          </a:p>
          <a:p>
            <a:pPr marL="457200" indent="-457200">
              <a:buFont typeface="Arial" panose="020B0604020202020204" pitchFamily="34" charset="0"/>
              <a:buChar char="•"/>
            </a:pPr>
            <a:r>
              <a:rPr lang="en-US" sz="2600" dirty="0"/>
              <a:t>Basal ganglia conserved across vertebrates</a:t>
            </a:r>
          </a:p>
          <a:p>
            <a:pPr marL="457200" indent="-457200">
              <a:buFont typeface="Arial" panose="020B0604020202020204" pitchFamily="34" charset="0"/>
              <a:buChar char="•"/>
            </a:pPr>
            <a:r>
              <a:rPr lang="en-US" sz="2600" dirty="0"/>
              <a:t>Cortex → striatum → pallidum → thalamus → cortex</a:t>
            </a:r>
          </a:p>
          <a:p>
            <a:pPr marL="457200" indent="-457200">
              <a:buFont typeface="Arial" panose="020B0604020202020204" pitchFamily="34" charset="0"/>
              <a:buChar char="•"/>
            </a:pPr>
            <a:r>
              <a:rPr lang="en-US" sz="2600" dirty="0"/>
              <a:t>Action gating + dopamine teaching = RL engine</a:t>
            </a:r>
          </a:p>
        </p:txBody>
      </p:sp>
      <p:pic>
        <p:nvPicPr>
          <p:cNvPr id="5" name="Picture 4">
            <a:extLst>
              <a:ext uri="{FF2B5EF4-FFF2-40B4-BE49-F238E27FC236}">
                <a16:creationId xmlns:a16="http://schemas.microsoft.com/office/drawing/2014/main" id="{D61F41BF-D0B8-F83B-A958-917DDE43874D}"/>
              </a:ext>
            </a:extLst>
          </p:cNvPr>
          <p:cNvPicPr>
            <a:picLocks noChangeAspect="1"/>
          </p:cNvPicPr>
          <p:nvPr/>
        </p:nvPicPr>
        <p:blipFill>
          <a:blip r:embed="rId3"/>
          <a:stretch>
            <a:fillRect/>
          </a:stretch>
        </p:blipFill>
        <p:spPr>
          <a:xfrm>
            <a:off x="228600" y="735162"/>
            <a:ext cx="7772400" cy="4856243"/>
          </a:xfrm>
          <a:prstGeom prst="rect">
            <a:avLst/>
          </a:prstGeom>
        </p:spPr>
      </p:pic>
    </p:spTree>
    <p:extLst>
      <p:ext uri="{BB962C8B-B14F-4D97-AF65-F5344CB8AC3E}">
        <p14:creationId xmlns:p14="http://schemas.microsoft.com/office/powerpoint/2010/main" val="141117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24D73-B600-64AE-2FAA-80888FB5190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D3E6C8F-B416-BB07-D89F-B3FEAA7EE11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FBB80FA7-624B-6E44-23FA-8E865CD98B6C}"/>
              </a:ext>
            </a:extLst>
          </p:cNvPr>
          <p:cNvSpPr txBox="1"/>
          <p:nvPr/>
        </p:nvSpPr>
        <p:spPr>
          <a:xfrm>
            <a:off x="6096000" y="1770336"/>
            <a:ext cx="5998027" cy="2185214"/>
          </a:xfrm>
          <a:prstGeom prst="rect">
            <a:avLst/>
          </a:prstGeom>
          <a:noFill/>
        </p:spPr>
        <p:txBody>
          <a:bodyPr wrap="square" rtlCol="0">
            <a:spAutoFit/>
          </a:bodyPr>
          <a:lstStyle/>
          <a:p>
            <a:r>
              <a:rPr lang="en-US" sz="3200" b="1" dirty="0"/>
              <a:t>Dopamine: First Clues</a:t>
            </a:r>
            <a:endParaRPr lang="en-US" sz="3200" dirty="0"/>
          </a:p>
          <a:p>
            <a:pPr marL="457200" indent="-457200">
              <a:buFont typeface="Arial" panose="020B0604020202020204" pitchFamily="34" charset="0"/>
              <a:buChar char="•"/>
            </a:pPr>
            <a:r>
              <a:rPr lang="en-US" sz="2600" dirty="0"/>
              <a:t>Schultz’s monkey experiments (1990s)</a:t>
            </a:r>
          </a:p>
          <a:p>
            <a:pPr marL="457200" indent="-457200">
              <a:buFont typeface="Arial" panose="020B0604020202020204" pitchFamily="34" charset="0"/>
              <a:buChar char="•"/>
            </a:pPr>
            <a:r>
              <a:rPr lang="en-US" sz="2600" dirty="0"/>
              <a:t>Unexpected reward → dopamine burst</a:t>
            </a:r>
          </a:p>
          <a:p>
            <a:pPr marL="457200" indent="-457200">
              <a:buFont typeface="Arial" panose="020B0604020202020204" pitchFamily="34" charset="0"/>
              <a:buChar char="•"/>
            </a:pPr>
            <a:r>
              <a:rPr lang="en-US" sz="2600" dirty="0"/>
              <a:t>With training, response shifts to cue</a:t>
            </a:r>
          </a:p>
          <a:p>
            <a:pPr marL="457200" indent="-457200">
              <a:buFont typeface="Arial" panose="020B0604020202020204" pitchFamily="34" charset="0"/>
              <a:buChar char="•"/>
            </a:pPr>
            <a:r>
              <a:rPr lang="en-US" sz="2600" dirty="0"/>
              <a:t>Reward omitted → dopamine dip</a:t>
            </a:r>
          </a:p>
        </p:txBody>
      </p:sp>
      <p:pic>
        <p:nvPicPr>
          <p:cNvPr id="6146" name="Picture 2" descr="Computational roles for dopamine in behavioural control | Nature">
            <a:extLst>
              <a:ext uri="{FF2B5EF4-FFF2-40B4-BE49-F238E27FC236}">
                <a16:creationId xmlns:a16="http://schemas.microsoft.com/office/drawing/2014/main" id="{036912A7-C25D-44B3-5F51-4F6ED5E25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9" y="642255"/>
            <a:ext cx="4688365" cy="536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395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49C9E-47A8-884F-A0EE-6BE947FAEB6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C746B39-F143-7551-796E-4A86EB034BB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A352F7E0-E80E-DE1A-92AF-25642ACE865D}"/>
              </a:ext>
            </a:extLst>
          </p:cNvPr>
          <p:cNvSpPr txBox="1"/>
          <p:nvPr/>
        </p:nvSpPr>
        <p:spPr>
          <a:xfrm>
            <a:off x="7753082" y="1490007"/>
            <a:ext cx="3933822" cy="3877985"/>
          </a:xfrm>
          <a:prstGeom prst="rect">
            <a:avLst/>
          </a:prstGeom>
          <a:noFill/>
        </p:spPr>
        <p:txBody>
          <a:bodyPr wrap="square" rtlCol="0">
            <a:spAutoFit/>
          </a:bodyPr>
          <a:lstStyle/>
          <a:p>
            <a:r>
              <a:rPr lang="en-US" sz="3200" b="1" dirty="0"/>
              <a:t>Dopamine as Prediction Error</a:t>
            </a:r>
            <a:endParaRPr lang="en-US" sz="3200" dirty="0"/>
          </a:p>
          <a:p>
            <a:pPr marL="457200" indent="-457200">
              <a:buFont typeface="Arial" panose="020B0604020202020204" pitchFamily="34" charset="0"/>
              <a:buChar char="•"/>
            </a:pPr>
            <a:r>
              <a:rPr lang="en-US" sz="2600" dirty="0"/>
              <a:t>Phasic firing matches TD learning rules</a:t>
            </a:r>
          </a:p>
          <a:p>
            <a:pPr marL="457200" indent="-457200">
              <a:buFont typeface="Arial" panose="020B0604020202020204" pitchFamily="34" charset="0"/>
              <a:buChar char="•"/>
            </a:pPr>
            <a:r>
              <a:rPr lang="en-US" sz="2600" dirty="0"/>
              <a:t>Shifts from reward to predictive cue</a:t>
            </a:r>
          </a:p>
          <a:p>
            <a:pPr marL="457200" indent="-457200">
              <a:buFont typeface="Arial" panose="020B0604020202020204" pitchFamily="34" charset="0"/>
              <a:buChar char="•"/>
            </a:pPr>
            <a:r>
              <a:rPr lang="en-US" sz="2600" dirty="0"/>
              <a:t>Blocking and over-expectation also follow error laws</a:t>
            </a:r>
          </a:p>
        </p:txBody>
      </p:sp>
      <p:pic>
        <p:nvPicPr>
          <p:cNvPr id="7170" name="Picture 2" descr="FIGURE 1 | Dopamine neural correlates follow the laws of prediction error as formalized in Sutton and Barto’s (1981) model-free reinforcement learning algorithm. According to Sutton and Barto (1981) prediction errors are generated by the quantitative difference between the value of the reward delivered and the value attributed to the reward-predictive cue. Phasic activity of dopaminergic neurons in the VTA can be interpreted as conforming with these predictions. This schematic diagram represents dopamine activity during different Pavlovian conditioning paradigms. Activity is represented by the black lines aligned to a cue (e.g., light or tone, on the left) and reward (e.g., a juice drop, on the right). The dotted lines refer to changes in associative strength. (A) Pavlovian conditioning: A reward elicits a positive prediction error when the reward is unexpected, thus an error is made in prediction (Stage I). Dopamine neurons exhibit firing upon the reward delivery. However, with repeated cue-reward pairings this dopamine signal transfers to the reward-predictive cue and diminishes to the reward (Stage II) (Hollerman and Schultz, 1998). As this cue is now predictive of reward, there is a reduction in prediction error at the time of reward and motivated behavior directed toward the predictive cue increases. (B) Blocking: a critical aspect of the Sutton and Barto (1981) model is that the learning (or value) about the reward must be shared amongst all present cues. This is referred to in learning theory as a summed-error term (Rescorla and Wagner, 1972). This concept is well illustrated by the blocking phenomenon. For example, during Stage I a light cue is trained to predict reward and with training comes to elicit a dopamine signal (Waelti et al., 2001). When a second auditory cue (tone) is presented simultaneously with the light cue and the same quantity of reward is delivered during Stage II, no prediction error is elicited as the reward is already expected and no dopamine signal is exhibited. Behaviorally, learning about the novel tone cue is said to be blocked, and when the cues are presented alone at Test the light cue maintains associative strength but the blocked tone cue does not gain any associative strength. (C) Over-expectation: Two different cues (light and tone) that have been separately trained to predict a particular quantity of reward come to each elicit a dopamine prediction-error signal after multiple cue-reward pairings in Stage I. During Stage II, the two cues are then presented as a simultaneous compound, followed by reward given to each trial type during Stage I. This generates a negative prediction error, as the reward is less than the summed expectation of each cue. In this example dopamine signaling is suppressed in response to the over-expected reward not being delivered. This negative prediction error drives a reduction in associative strength so that both cues lose half their associative value when presented alone at Test, assuming these cues are matched for salience (e.g., Chang et al., 2016).">
            <a:extLst>
              <a:ext uri="{FF2B5EF4-FFF2-40B4-BE49-F238E27FC236}">
                <a16:creationId xmlns:a16="http://schemas.microsoft.com/office/drawing/2014/main" id="{8AA6ABD5-77F0-3178-9549-95AA7367D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45" y="704719"/>
            <a:ext cx="6153281" cy="615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451410"/>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26573</TotalTime>
  <Words>5005</Words>
  <Application>Microsoft Macintosh PowerPoint</Application>
  <PresentationFormat>Widescreen</PresentationFormat>
  <Paragraphs>538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435</cp:revision>
  <cp:lastPrinted>2025-10-03T18:34:06Z</cp:lastPrinted>
  <dcterms:created xsi:type="dcterms:W3CDTF">2022-08-22T20:35:14Z</dcterms:created>
  <dcterms:modified xsi:type="dcterms:W3CDTF">2025-10-04T00:01:16Z</dcterms:modified>
</cp:coreProperties>
</file>